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69" r:id="rId2"/>
    <p:sldId id="270" r:id="rId3"/>
    <p:sldId id="271" r:id="rId4"/>
    <p:sldId id="272" r:id="rId5"/>
    <p:sldId id="273" r:id="rId6"/>
    <p:sldId id="278" r:id="rId7"/>
    <p:sldId id="274" r:id="rId8"/>
    <p:sldId id="275" r:id="rId9"/>
    <p:sldId id="281" r:id="rId10"/>
    <p:sldId id="276" r:id="rId11"/>
    <p:sldId id="277" r:id="rId12"/>
    <p:sldId id="279" r:id="rId13"/>
    <p:sldId id="280" r:id="rId14"/>
    <p:sldId id="285" r:id="rId15"/>
    <p:sldId id="284" r:id="rId16"/>
    <p:sldId id="257" r:id="rId17"/>
    <p:sldId id="268" r:id="rId18"/>
    <p:sldId id="258" r:id="rId19"/>
    <p:sldId id="256" r:id="rId20"/>
    <p:sldId id="283" r:id="rId21"/>
    <p:sldId id="259" r:id="rId22"/>
    <p:sldId id="260" r:id="rId23"/>
    <p:sldId id="263" r:id="rId24"/>
    <p:sldId id="282" r:id="rId25"/>
    <p:sldId id="286" r:id="rId26"/>
    <p:sldId id="287" r:id="rId27"/>
    <p:sldId id="288" r:id="rId28"/>
    <p:sldId id="289" r:id="rId29"/>
  </p:sldIdLst>
  <p:sldSz cx="9144000" cy="6858000" type="screen4x3"/>
  <p:notesSz cx="7010400" cy="9296400"/>
  <p:embeddedFontLst>
    <p:embeddedFont>
      <p:font typeface="cookie_coco" panose="020B0600000101010101" charset="-127"/>
      <p:regular r:id="rId31"/>
    </p:embeddedFont>
    <p:embeddedFont>
      <p:font typeface="J강아지 M_TT" panose="020B0600000101010101" charset="-127"/>
      <p:regular r:id="rId32"/>
    </p:embeddedFont>
    <p:embeddedFont>
      <p:font typeface="Yj CHMSOOT Bold" panose="020B0600000101010101" charset="-127"/>
      <p:regular r:id="rId33"/>
    </p:embeddedFont>
    <p:embeddedFont>
      <p:font typeface="맑은 고딕" panose="020B0503020000020004" pitchFamily="50" charset="-127"/>
      <p:regular r:id="rId34"/>
      <p:bold r:id="rId35"/>
    </p:embeddedFont>
    <p:embeddedFont>
      <p:font typeface="HCR Dotum" panose="020B0604000101010101" pitchFamily="50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ojin parK" initials="sp" lastIdx="1" clrIdx="0">
    <p:extLst>
      <p:ext uri="{19B8F6BF-5375-455C-9EA6-DF929625EA0E}">
        <p15:presenceInfo xmlns:p15="http://schemas.microsoft.com/office/powerpoint/2012/main" userId="2d90b6decec227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789F9C"/>
    <a:srgbClr val="789392"/>
    <a:srgbClr val="B49368"/>
    <a:srgbClr val="5FA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20" autoAdjust="0"/>
  </p:normalViewPr>
  <p:slideViewPr>
    <p:cSldViewPr>
      <p:cViewPr varScale="1">
        <p:scale>
          <a:sx n="54" d="100"/>
          <a:sy n="54" d="100"/>
        </p:scale>
        <p:origin x="10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BDCA9-8688-47BF-82E0-0ED6AD9AC32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4FE303A-B73B-4C85-B134-1EA4D9BC3F1A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1</a:t>
          </a:r>
          <a:r>
            <a:rPr lang="ko-KR" altLang="en-US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gm:t>
    </dgm:pt>
    <dgm:pt modelId="{25C32BA1-9991-4ECC-AE05-2F13287832FE}" type="parTrans" cxnId="{1A5E16ED-ABFF-42A0-99A1-C71ABED23763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0289DE38-C557-4BDB-83CF-24365C0E3232}" type="sibTrans" cxnId="{1A5E16ED-ABFF-42A0-99A1-C71ABED23763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EAD0F524-4568-499B-B6AD-D11C4547C792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365쉬는시간" panose="02020603020101020101" pitchFamily="18" charset="-127"/>
              <a:ea typeface="365쉬는시간" panose="02020603020101020101" pitchFamily="18" charset="-127"/>
            </a:rPr>
            <a:t>목표설정</a:t>
          </a:r>
        </a:p>
      </dgm:t>
    </dgm:pt>
    <dgm:pt modelId="{72ECB1DD-1AF0-4478-AFE0-0525A0735F9E}" type="parTrans" cxnId="{0CCF7A05-F146-426F-B7B6-C787A251DA18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EC66ED6D-82BE-4ADE-B23E-0419E3FC56C2}" type="sibTrans" cxnId="{0CCF7A05-F146-426F-B7B6-C787A251DA18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E0681F1F-F339-4629-B949-FE9C1DEB56FB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2</a:t>
          </a:r>
          <a:r>
            <a:rPr lang="ko-KR" altLang="en-US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gm:t>
    </dgm:pt>
    <dgm:pt modelId="{B0860F49-D01F-4415-AC0B-53A93E1ACDCF}" type="parTrans" cxnId="{8BE3054A-5764-4484-81FD-662DB462324F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C40993FC-1670-42EE-A1E4-8C29ADF05FAC}" type="sibTrans" cxnId="{8BE3054A-5764-4484-81FD-662DB462324F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5CF0C51F-A460-4E5B-AEAE-A93758FFA3EF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365쉬는시간" panose="02020603020101020101" pitchFamily="18" charset="-127"/>
              <a:ea typeface="365쉬는시간" panose="02020603020101020101" pitchFamily="18" charset="-127"/>
            </a:rPr>
            <a:t>학습내용 및 방법 선정</a:t>
          </a:r>
        </a:p>
      </dgm:t>
    </dgm:pt>
    <dgm:pt modelId="{29A9BFE9-1E34-4F98-B0C4-6854B09D51E6}" type="parTrans" cxnId="{2DE9C447-C4DC-4CFC-80C6-EBBE4CB622FF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03F13570-4758-4850-8D13-3B7BBDC3AAA0}" type="sibTrans" cxnId="{2DE9C447-C4DC-4CFC-80C6-EBBE4CB622FF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53C47117-C213-4B74-84C8-7A0054377E69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3</a:t>
          </a:r>
          <a:r>
            <a:rPr lang="ko-KR" altLang="en-US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gm:t>
    </dgm:pt>
    <dgm:pt modelId="{048C6F49-B74E-47B4-8EF9-A954A94ACE3C}" type="parTrans" cxnId="{3A1712D0-4E05-4AF4-8AB8-493CF9E4C725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CF5CD44B-E770-4D8A-9B7F-BA69E8976B07}" type="sibTrans" cxnId="{3A1712D0-4E05-4AF4-8AB8-493CF9E4C725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CA0EBFFA-9DC3-43C0-A430-22A51905FC24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365쉬는시간" panose="02020603020101020101" pitchFamily="18" charset="-127"/>
              <a:ea typeface="365쉬는시간" panose="02020603020101020101" pitchFamily="18" charset="-127"/>
            </a:rPr>
            <a:t>평가계획</a:t>
          </a:r>
        </a:p>
      </dgm:t>
    </dgm:pt>
    <dgm:pt modelId="{F1C7212C-7D73-43F1-81A6-61BA40CF2628}" type="parTrans" cxnId="{8B0F8D13-93F3-4A3A-AFB8-FBDCBF609B39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88AD961D-BA9E-4C86-8C9C-61069685B2C3}" type="sibTrans" cxnId="{8B0F8D13-93F3-4A3A-AFB8-FBDCBF609B39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ADE03B6B-1F91-4865-88C2-540710D95619}" type="pres">
      <dgm:prSet presAssocID="{434BDCA9-8688-47BF-82E0-0ED6AD9AC320}" presName="linearFlow" presStyleCnt="0">
        <dgm:presLayoutVars>
          <dgm:dir/>
          <dgm:animLvl val="lvl"/>
          <dgm:resizeHandles val="exact"/>
        </dgm:presLayoutVars>
      </dgm:prSet>
      <dgm:spPr/>
    </dgm:pt>
    <dgm:pt modelId="{67C7C65A-593D-4BDD-89FB-F25051B59ACA}" type="pres">
      <dgm:prSet presAssocID="{B4FE303A-B73B-4C85-B134-1EA4D9BC3F1A}" presName="composite" presStyleCnt="0"/>
      <dgm:spPr/>
    </dgm:pt>
    <dgm:pt modelId="{B941F6F2-0089-49E1-A177-D2B06FE1EE45}" type="pres">
      <dgm:prSet presAssocID="{B4FE303A-B73B-4C85-B134-1EA4D9BC3F1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1D8718B-6C65-4703-88DB-FC24494E4EE0}" type="pres">
      <dgm:prSet presAssocID="{B4FE303A-B73B-4C85-B134-1EA4D9BC3F1A}" presName="descendantText" presStyleLbl="alignAcc1" presStyleIdx="0" presStyleCnt="3" custLinFactNeighborX="0" custLinFactNeighborY="-303">
        <dgm:presLayoutVars>
          <dgm:bulletEnabled val="1"/>
        </dgm:presLayoutVars>
      </dgm:prSet>
      <dgm:spPr/>
    </dgm:pt>
    <dgm:pt modelId="{82457023-312A-41A9-97CB-0D7E186590E5}" type="pres">
      <dgm:prSet presAssocID="{0289DE38-C557-4BDB-83CF-24365C0E3232}" presName="sp" presStyleCnt="0"/>
      <dgm:spPr/>
    </dgm:pt>
    <dgm:pt modelId="{A9F44DA4-EC9C-43AA-A981-FF4B628EB5A3}" type="pres">
      <dgm:prSet presAssocID="{E0681F1F-F339-4629-B949-FE9C1DEB56FB}" presName="composite" presStyleCnt="0"/>
      <dgm:spPr/>
    </dgm:pt>
    <dgm:pt modelId="{93BF08C9-796A-43EB-98A3-8C092B8BE193}" type="pres">
      <dgm:prSet presAssocID="{E0681F1F-F339-4629-B949-FE9C1DEB56F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A798366-F594-44A2-9E13-221A6FF43CE1}" type="pres">
      <dgm:prSet presAssocID="{E0681F1F-F339-4629-B949-FE9C1DEB56FB}" presName="descendantText" presStyleLbl="alignAcc1" presStyleIdx="1" presStyleCnt="3">
        <dgm:presLayoutVars>
          <dgm:bulletEnabled val="1"/>
        </dgm:presLayoutVars>
      </dgm:prSet>
      <dgm:spPr/>
    </dgm:pt>
    <dgm:pt modelId="{C6B61631-BE77-4BD3-9532-6E615BDDE973}" type="pres">
      <dgm:prSet presAssocID="{C40993FC-1670-42EE-A1E4-8C29ADF05FAC}" presName="sp" presStyleCnt="0"/>
      <dgm:spPr/>
    </dgm:pt>
    <dgm:pt modelId="{AF01CC96-3177-440A-92EB-E9C7A8D0653A}" type="pres">
      <dgm:prSet presAssocID="{53C47117-C213-4B74-84C8-7A0054377E69}" presName="composite" presStyleCnt="0"/>
      <dgm:spPr/>
    </dgm:pt>
    <dgm:pt modelId="{9AD6C18C-4710-4828-A19A-9BC4942DEBEF}" type="pres">
      <dgm:prSet presAssocID="{53C47117-C213-4B74-84C8-7A0054377E6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C037839-9A00-4FD3-8956-FD9FF3B3669B}" type="pres">
      <dgm:prSet presAssocID="{53C47117-C213-4B74-84C8-7A0054377E6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CCF7A05-F146-426F-B7B6-C787A251DA18}" srcId="{B4FE303A-B73B-4C85-B134-1EA4D9BC3F1A}" destId="{EAD0F524-4568-499B-B6AD-D11C4547C792}" srcOrd="0" destOrd="0" parTransId="{72ECB1DD-1AF0-4478-AFE0-0525A0735F9E}" sibTransId="{EC66ED6D-82BE-4ADE-B23E-0419E3FC56C2}"/>
    <dgm:cxn modelId="{8B0F8D13-93F3-4A3A-AFB8-FBDCBF609B39}" srcId="{53C47117-C213-4B74-84C8-7A0054377E69}" destId="{CA0EBFFA-9DC3-43C0-A430-22A51905FC24}" srcOrd="0" destOrd="0" parTransId="{F1C7212C-7D73-43F1-81A6-61BA40CF2628}" sibTransId="{88AD961D-BA9E-4C86-8C9C-61069685B2C3}"/>
    <dgm:cxn modelId="{62AC6919-3DEE-4A6B-BBB2-776934974C05}" type="presOf" srcId="{E0681F1F-F339-4629-B949-FE9C1DEB56FB}" destId="{93BF08C9-796A-43EB-98A3-8C092B8BE193}" srcOrd="0" destOrd="0" presId="urn:microsoft.com/office/officeart/2005/8/layout/chevron2"/>
    <dgm:cxn modelId="{00C7903D-DFAA-4B8A-B547-165FD3A88A4D}" type="presOf" srcId="{5CF0C51F-A460-4E5B-AEAE-A93758FFA3EF}" destId="{7A798366-F594-44A2-9E13-221A6FF43CE1}" srcOrd="0" destOrd="0" presId="urn:microsoft.com/office/officeart/2005/8/layout/chevron2"/>
    <dgm:cxn modelId="{2DE9C447-C4DC-4CFC-80C6-EBBE4CB622FF}" srcId="{E0681F1F-F339-4629-B949-FE9C1DEB56FB}" destId="{5CF0C51F-A460-4E5B-AEAE-A93758FFA3EF}" srcOrd="0" destOrd="0" parTransId="{29A9BFE9-1E34-4F98-B0C4-6854B09D51E6}" sibTransId="{03F13570-4758-4850-8D13-3B7BBDC3AAA0}"/>
    <dgm:cxn modelId="{8BE3054A-5764-4484-81FD-662DB462324F}" srcId="{434BDCA9-8688-47BF-82E0-0ED6AD9AC320}" destId="{E0681F1F-F339-4629-B949-FE9C1DEB56FB}" srcOrd="1" destOrd="0" parTransId="{B0860F49-D01F-4415-AC0B-53A93E1ACDCF}" sibTransId="{C40993FC-1670-42EE-A1E4-8C29ADF05FAC}"/>
    <dgm:cxn modelId="{731B2B70-ED9A-4DC3-BA7E-85A49DF72AAF}" type="presOf" srcId="{B4FE303A-B73B-4C85-B134-1EA4D9BC3F1A}" destId="{B941F6F2-0089-49E1-A177-D2B06FE1EE45}" srcOrd="0" destOrd="0" presId="urn:microsoft.com/office/officeart/2005/8/layout/chevron2"/>
    <dgm:cxn modelId="{DA9289B3-CE9D-4B6B-80EE-3133401DE6F0}" type="presOf" srcId="{434BDCA9-8688-47BF-82E0-0ED6AD9AC320}" destId="{ADE03B6B-1F91-4865-88C2-540710D95619}" srcOrd="0" destOrd="0" presId="urn:microsoft.com/office/officeart/2005/8/layout/chevron2"/>
    <dgm:cxn modelId="{3A1712D0-4E05-4AF4-8AB8-493CF9E4C725}" srcId="{434BDCA9-8688-47BF-82E0-0ED6AD9AC320}" destId="{53C47117-C213-4B74-84C8-7A0054377E69}" srcOrd="2" destOrd="0" parTransId="{048C6F49-B74E-47B4-8EF9-A954A94ACE3C}" sibTransId="{CF5CD44B-E770-4D8A-9B7F-BA69E8976B07}"/>
    <dgm:cxn modelId="{657AEDE0-9AC3-4F91-BE04-6E04935B59C5}" type="presOf" srcId="{EAD0F524-4568-499B-B6AD-D11C4547C792}" destId="{D1D8718B-6C65-4703-88DB-FC24494E4EE0}" srcOrd="0" destOrd="0" presId="urn:microsoft.com/office/officeart/2005/8/layout/chevron2"/>
    <dgm:cxn modelId="{1A5E16ED-ABFF-42A0-99A1-C71ABED23763}" srcId="{434BDCA9-8688-47BF-82E0-0ED6AD9AC320}" destId="{B4FE303A-B73B-4C85-B134-1EA4D9BC3F1A}" srcOrd="0" destOrd="0" parTransId="{25C32BA1-9991-4ECC-AE05-2F13287832FE}" sibTransId="{0289DE38-C557-4BDB-83CF-24365C0E3232}"/>
    <dgm:cxn modelId="{3B9FD1EF-DD2B-4874-8DBE-5C7D3DC8ABDA}" type="presOf" srcId="{CA0EBFFA-9DC3-43C0-A430-22A51905FC24}" destId="{3C037839-9A00-4FD3-8956-FD9FF3B3669B}" srcOrd="0" destOrd="0" presId="urn:microsoft.com/office/officeart/2005/8/layout/chevron2"/>
    <dgm:cxn modelId="{1C78DBFD-3796-4EE6-87D2-EDA70FDD6203}" type="presOf" srcId="{53C47117-C213-4B74-84C8-7A0054377E69}" destId="{9AD6C18C-4710-4828-A19A-9BC4942DEBEF}" srcOrd="0" destOrd="0" presId="urn:microsoft.com/office/officeart/2005/8/layout/chevron2"/>
    <dgm:cxn modelId="{CB2E7C22-BA86-4B75-8496-E8F0EFEFD6F3}" type="presParOf" srcId="{ADE03B6B-1F91-4865-88C2-540710D95619}" destId="{67C7C65A-593D-4BDD-89FB-F25051B59ACA}" srcOrd="0" destOrd="0" presId="urn:microsoft.com/office/officeart/2005/8/layout/chevron2"/>
    <dgm:cxn modelId="{9E3CB939-F72B-4188-9301-1E17B9CF5919}" type="presParOf" srcId="{67C7C65A-593D-4BDD-89FB-F25051B59ACA}" destId="{B941F6F2-0089-49E1-A177-D2B06FE1EE45}" srcOrd="0" destOrd="0" presId="urn:microsoft.com/office/officeart/2005/8/layout/chevron2"/>
    <dgm:cxn modelId="{D407C817-1ED6-4981-9F52-F72B83DA0753}" type="presParOf" srcId="{67C7C65A-593D-4BDD-89FB-F25051B59ACA}" destId="{D1D8718B-6C65-4703-88DB-FC24494E4EE0}" srcOrd="1" destOrd="0" presId="urn:microsoft.com/office/officeart/2005/8/layout/chevron2"/>
    <dgm:cxn modelId="{8969D089-EFAC-4AE1-ABA1-03631CDF42F5}" type="presParOf" srcId="{ADE03B6B-1F91-4865-88C2-540710D95619}" destId="{82457023-312A-41A9-97CB-0D7E186590E5}" srcOrd="1" destOrd="0" presId="urn:microsoft.com/office/officeart/2005/8/layout/chevron2"/>
    <dgm:cxn modelId="{ACB8558A-1440-47F6-8EF8-6752481562AB}" type="presParOf" srcId="{ADE03B6B-1F91-4865-88C2-540710D95619}" destId="{A9F44DA4-EC9C-43AA-A981-FF4B628EB5A3}" srcOrd="2" destOrd="0" presId="urn:microsoft.com/office/officeart/2005/8/layout/chevron2"/>
    <dgm:cxn modelId="{0AF5E95E-64DF-4588-BEA0-308B02A03D15}" type="presParOf" srcId="{A9F44DA4-EC9C-43AA-A981-FF4B628EB5A3}" destId="{93BF08C9-796A-43EB-98A3-8C092B8BE193}" srcOrd="0" destOrd="0" presId="urn:microsoft.com/office/officeart/2005/8/layout/chevron2"/>
    <dgm:cxn modelId="{0E016404-1424-418B-9ED6-42E86E203A35}" type="presParOf" srcId="{A9F44DA4-EC9C-43AA-A981-FF4B628EB5A3}" destId="{7A798366-F594-44A2-9E13-221A6FF43CE1}" srcOrd="1" destOrd="0" presId="urn:microsoft.com/office/officeart/2005/8/layout/chevron2"/>
    <dgm:cxn modelId="{C7AAED79-CCDE-416C-95FF-BFCA375C193B}" type="presParOf" srcId="{ADE03B6B-1F91-4865-88C2-540710D95619}" destId="{C6B61631-BE77-4BD3-9532-6E615BDDE973}" srcOrd="3" destOrd="0" presId="urn:microsoft.com/office/officeart/2005/8/layout/chevron2"/>
    <dgm:cxn modelId="{A7A7E7D9-B6B7-45AE-9FAE-BB09F4F6F651}" type="presParOf" srcId="{ADE03B6B-1F91-4865-88C2-540710D95619}" destId="{AF01CC96-3177-440A-92EB-E9C7A8D0653A}" srcOrd="4" destOrd="0" presId="urn:microsoft.com/office/officeart/2005/8/layout/chevron2"/>
    <dgm:cxn modelId="{84543159-416F-424C-B442-171412230F32}" type="presParOf" srcId="{AF01CC96-3177-440A-92EB-E9C7A8D0653A}" destId="{9AD6C18C-4710-4828-A19A-9BC4942DEBEF}" srcOrd="0" destOrd="0" presId="urn:microsoft.com/office/officeart/2005/8/layout/chevron2"/>
    <dgm:cxn modelId="{CC8668FE-3BD7-4A7D-BB74-C2893684DB44}" type="presParOf" srcId="{AF01CC96-3177-440A-92EB-E9C7A8D0653A}" destId="{3C037839-9A00-4FD3-8956-FD9FF3B366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BDCA9-8688-47BF-82E0-0ED6AD9AC32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4FE303A-B73B-4C85-B134-1EA4D9BC3F1A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1</a:t>
          </a:r>
          <a:r>
            <a:rPr lang="ko-KR" altLang="en-US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gm:t>
    </dgm:pt>
    <dgm:pt modelId="{25C32BA1-9991-4ECC-AE05-2F13287832FE}" type="parTrans" cxnId="{1A5E16ED-ABFF-42A0-99A1-C71ABED23763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0289DE38-C557-4BDB-83CF-24365C0E3232}" type="sibTrans" cxnId="{1A5E16ED-ABFF-42A0-99A1-C71ABED23763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EAD0F524-4568-499B-B6AD-D11C4547C792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365쉬는시간" panose="02020603020101020101" pitchFamily="18" charset="-127"/>
              <a:ea typeface="365쉬는시간" panose="02020603020101020101" pitchFamily="18" charset="-127"/>
            </a:rPr>
            <a:t>목표설정</a:t>
          </a:r>
        </a:p>
      </dgm:t>
    </dgm:pt>
    <dgm:pt modelId="{72ECB1DD-1AF0-4478-AFE0-0525A0735F9E}" type="parTrans" cxnId="{0CCF7A05-F146-426F-B7B6-C787A251DA18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EC66ED6D-82BE-4ADE-B23E-0419E3FC56C2}" type="sibTrans" cxnId="{0CCF7A05-F146-426F-B7B6-C787A251DA18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E0681F1F-F339-4629-B949-FE9C1DEB56FB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2</a:t>
          </a:r>
          <a:r>
            <a:rPr lang="ko-KR" altLang="en-US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gm:t>
    </dgm:pt>
    <dgm:pt modelId="{B0860F49-D01F-4415-AC0B-53A93E1ACDCF}" type="parTrans" cxnId="{8BE3054A-5764-4484-81FD-662DB462324F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C40993FC-1670-42EE-A1E4-8C29ADF05FAC}" type="sibTrans" cxnId="{8BE3054A-5764-4484-81FD-662DB462324F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5CF0C51F-A460-4E5B-AEAE-A93758FFA3EF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365쉬는시간" panose="02020603020101020101" pitchFamily="18" charset="-127"/>
              <a:ea typeface="365쉬는시간" panose="02020603020101020101" pitchFamily="18" charset="-127"/>
            </a:rPr>
            <a:t>평가계획</a:t>
          </a:r>
        </a:p>
      </dgm:t>
    </dgm:pt>
    <dgm:pt modelId="{29A9BFE9-1E34-4F98-B0C4-6854B09D51E6}" type="parTrans" cxnId="{2DE9C447-C4DC-4CFC-80C6-EBBE4CB622FF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03F13570-4758-4850-8D13-3B7BBDC3AAA0}" type="sibTrans" cxnId="{2DE9C447-C4DC-4CFC-80C6-EBBE4CB622FF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53C47117-C213-4B74-84C8-7A0054377E69}">
      <dgm:prSet phldrT="[텍스트]" custT="1"/>
      <dgm:spPr/>
      <dgm:t>
        <a:bodyPr/>
        <a:lstStyle/>
        <a:p>
          <a:pPr latinLnBrk="1"/>
          <a:r>
            <a:rPr lang="en-US" altLang="ko-KR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3</a:t>
          </a:r>
          <a:r>
            <a:rPr lang="ko-KR" altLang="en-US" sz="18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gm:t>
    </dgm:pt>
    <dgm:pt modelId="{048C6F49-B74E-47B4-8EF9-A954A94ACE3C}" type="parTrans" cxnId="{3A1712D0-4E05-4AF4-8AB8-493CF9E4C725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CF5CD44B-E770-4D8A-9B7F-BA69E8976B07}" type="sibTrans" cxnId="{3A1712D0-4E05-4AF4-8AB8-493CF9E4C725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CA0EBFFA-9DC3-43C0-A430-22A51905FC24}">
      <dgm:prSet phldrT="[텍스트]" custT="1"/>
      <dgm:spPr/>
      <dgm:t>
        <a:bodyPr/>
        <a:lstStyle/>
        <a:p>
          <a:pPr latinLnBrk="1"/>
          <a:r>
            <a:rPr lang="ko-KR" altLang="en-US" sz="2000" dirty="0">
              <a:latin typeface="365쉬는시간" panose="02020603020101020101" pitchFamily="18" charset="-127"/>
              <a:ea typeface="365쉬는시간" panose="02020603020101020101" pitchFamily="18" charset="-127"/>
            </a:rPr>
            <a:t>학습내용 및 방법 선정</a:t>
          </a:r>
        </a:p>
      </dgm:t>
    </dgm:pt>
    <dgm:pt modelId="{F1C7212C-7D73-43F1-81A6-61BA40CF2628}" type="parTrans" cxnId="{8B0F8D13-93F3-4A3A-AFB8-FBDCBF609B39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88AD961D-BA9E-4C86-8C9C-61069685B2C3}" type="sibTrans" cxnId="{8B0F8D13-93F3-4A3A-AFB8-FBDCBF609B39}">
      <dgm:prSet/>
      <dgm:spPr/>
      <dgm:t>
        <a:bodyPr/>
        <a:lstStyle/>
        <a:p>
          <a:pPr latinLnBrk="1"/>
          <a:endParaRPr lang="ko-KR" altLang="en-US" sz="900">
            <a:latin typeface="365쉬는시간" panose="02020603020101020101" pitchFamily="18" charset="-127"/>
            <a:ea typeface="365쉬는시간" panose="02020603020101020101" pitchFamily="18" charset="-127"/>
          </a:endParaRPr>
        </a:p>
      </dgm:t>
    </dgm:pt>
    <dgm:pt modelId="{ADE03B6B-1F91-4865-88C2-540710D95619}" type="pres">
      <dgm:prSet presAssocID="{434BDCA9-8688-47BF-82E0-0ED6AD9AC320}" presName="linearFlow" presStyleCnt="0">
        <dgm:presLayoutVars>
          <dgm:dir/>
          <dgm:animLvl val="lvl"/>
          <dgm:resizeHandles val="exact"/>
        </dgm:presLayoutVars>
      </dgm:prSet>
      <dgm:spPr/>
    </dgm:pt>
    <dgm:pt modelId="{67C7C65A-593D-4BDD-89FB-F25051B59ACA}" type="pres">
      <dgm:prSet presAssocID="{B4FE303A-B73B-4C85-B134-1EA4D9BC3F1A}" presName="composite" presStyleCnt="0"/>
      <dgm:spPr/>
    </dgm:pt>
    <dgm:pt modelId="{B941F6F2-0089-49E1-A177-D2B06FE1EE45}" type="pres">
      <dgm:prSet presAssocID="{B4FE303A-B73B-4C85-B134-1EA4D9BC3F1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1D8718B-6C65-4703-88DB-FC24494E4EE0}" type="pres">
      <dgm:prSet presAssocID="{B4FE303A-B73B-4C85-B134-1EA4D9BC3F1A}" presName="descendantText" presStyleLbl="alignAcc1" presStyleIdx="0" presStyleCnt="3">
        <dgm:presLayoutVars>
          <dgm:bulletEnabled val="1"/>
        </dgm:presLayoutVars>
      </dgm:prSet>
      <dgm:spPr/>
    </dgm:pt>
    <dgm:pt modelId="{82457023-312A-41A9-97CB-0D7E186590E5}" type="pres">
      <dgm:prSet presAssocID="{0289DE38-C557-4BDB-83CF-24365C0E3232}" presName="sp" presStyleCnt="0"/>
      <dgm:spPr/>
    </dgm:pt>
    <dgm:pt modelId="{A9F44DA4-EC9C-43AA-A981-FF4B628EB5A3}" type="pres">
      <dgm:prSet presAssocID="{E0681F1F-F339-4629-B949-FE9C1DEB56FB}" presName="composite" presStyleCnt="0"/>
      <dgm:spPr/>
    </dgm:pt>
    <dgm:pt modelId="{93BF08C9-796A-43EB-98A3-8C092B8BE193}" type="pres">
      <dgm:prSet presAssocID="{E0681F1F-F339-4629-B949-FE9C1DEB56F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A798366-F594-44A2-9E13-221A6FF43CE1}" type="pres">
      <dgm:prSet presAssocID="{E0681F1F-F339-4629-B949-FE9C1DEB56FB}" presName="descendantText" presStyleLbl="alignAcc1" presStyleIdx="1" presStyleCnt="3">
        <dgm:presLayoutVars>
          <dgm:bulletEnabled val="1"/>
        </dgm:presLayoutVars>
      </dgm:prSet>
      <dgm:spPr/>
    </dgm:pt>
    <dgm:pt modelId="{C6B61631-BE77-4BD3-9532-6E615BDDE973}" type="pres">
      <dgm:prSet presAssocID="{C40993FC-1670-42EE-A1E4-8C29ADF05FAC}" presName="sp" presStyleCnt="0"/>
      <dgm:spPr/>
    </dgm:pt>
    <dgm:pt modelId="{AF01CC96-3177-440A-92EB-E9C7A8D0653A}" type="pres">
      <dgm:prSet presAssocID="{53C47117-C213-4B74-84C8-7A0054377E69}" presName="composite" presStyleCnt="0"/>
      <dgm:spPr/>
    </dgm:pt>
    <dgm:pt modelId="{9AD6C18C-4710-4828-A19A-9BC4942DEBEF}" type="pres">
      <dgm:prSet presAssocID="{53C47117-C213-4B74-84C8-7A0054377E6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C037839-9A00-4FD3-8956-FD9FF3B3669B}" type="pres">
      <dgm:prSet presAssocID="{53C47117-C213-4B74-84C8-7A0054377E6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CCF7A05-F146-426F-B7B6-C787A251DA18}" srcId="{B4FE303A-B73B-4C85-B134-1EA4D9BC3F1A}" destId="{EAD0F524-4568-499B-B6AD-D11C4547C792}" srcOrd="0" destOrd="0" parTransId="{72ECB1DD-1AF0-4478-AFE0-0525A0735F9E}" sibTransId="{EC66ED6D-82BE-4ADE-B23E-0419E3FC56C2}"/>
    <dgm:cxn modelId="{8B0F8D13-93F3-4A3A-AFB8-FBDCBF609B39}" srcId="{53C47117-C213-4B74-84C8-7A0054377E69}" destId="{CA0EBFFA-9DC3-43C0-A430-22A51905FC24}" srcOrd="0" destOrd="0" parTransId="{F1C7212C-7D73-43F1-81A6-61BA40CF2628}" sibTransId="{88AD961D-BA9E-4C86-8C9C-61069685B2C3}"/>
    <dgm:cxn modelId="{4C4BA917-968E-4295-9658-AAADC516332B}" type="presOf" srcId="{434BDCA9-8688-47BF-82E0-0ED6AD9AC320}" destId="{ADE03B6B-1F91-4865-88C2-540710D95619}" srcOrd="0" destOrd="0" presId="urn:microsoft.com/office/officeart/2005/8/layout/chevron2"/>
    <dgm:cxn modelId="{2DE9C447-C4DC-4CFC-80C6-EBBE4CB622FF}" srcId="{E0681F1F-F339-4629-B949-FE9C1DEB56FB}" destId="{5CF0C51F-A460-4E5B-AEAE-A93758FFA3EF}" srcOrd="0" destOrd="0" parTransId="{29A9BFE9-1E34-4F98-B0C4-6854B09D51E6}" sibTransId="{03F13570-4758-4850-8D13-3B7BBDC3AAA0}"/>
    <dgm:cxn modelId="{8BE3054A-5764-4484-81FD-662DB462324F}" srcId="{434BDCA9-8688-47BF-82E0-0ED6AD9AC320}" destId="{E0681F1F-F339-4629-B949-FE9C1DEB56FB}" srcOrd="1" destOrd="0" parTransId="{B0860F49-D01F-4415-AC0B-53A93E1ACDCF}" sibTransId="{C40993FC-1670-42EE-A1E4-8C29ADF05FAC}"/>
    <dgm:cxn modelId="{4FA9E3BC-5FA3-409B-B872-E1C271AC2C38}" type="presOf" srcId="{B4FE303A-B73B-4C85-B134-1EA4D9BC3F1A}" destId="{B941F6F2-0089-49E1-A177-D2B06FE1EE45}" srcOrd="0" destOrd="0" presId="urn:microsoft.com/office/officeart/2005/8/layout/chevron2"/>
    <dgm:cxn modelId="{147692C5-B696-448A-9663-88828AFD5951}" type="presOf" srcId="{CA0EBFFA-9DC3-43C0-A430-22A51905FC24}" destId="{3C037839-9A00-4FD3-8956-FD9FF3B3669B}" srcOrd="0" destOrd="0" presId="urn:microsoft.com/office/officeart/2005/8/layout/chevron2"/>
    <dgm:cxn modelId="{06E0C8CD-890D-421C-902C-1CEF84B97A33}" type="presOf" srcId="{53C47117-C213-4B74-84C8-7A0054377E69}" destId="{9AD6C18C-4710-4828-A19A-9BC4942DEBEF}" srcOrd="0" destOrd="0" presId="urn:microsoft.com/office/officeart/2005/8/layout/chevron2"/>
    <dgm:cxn modelId="{3A1712D0-4E05-4AF4-8AB8-493CF9E4C725}" srcId="{434BDCA9-8688-47BF-82E0-0ED6AD9AC320}" destId="{53C47117-C213-4B74-84C8-7A0054377E69}" srcOrd="2" destOrd="0" parTransId="{048C6F49-B74E-47B4-8EF9-A954A94ACE3C}" sibTransId="{CF5CD44B-E770-4D8A-9B7F-BA69E8976B07}"/>
    <dgm:cxn modelId="{AD01FAD4-2C1A-4B52-8AB2-78B0050AD77F}" type="presOf" srcId="{EAD0F524-4568-499B-B6AD-D11C4547C792}" destId="{D1D8718B-6C65-4703-88DB-FC24494E4EE0}" srcOrd="0" destOrd="0" presId="urn:microsoft.com/office/officeart/2005/8/layout/chevron2"/>
    <dgm:cxn modelId="{B15C75EA-FB40-4DE3-82D1-0EA1E6608DAF}" type="presOf" srcId="{E0681F1F-F339-4629-B949-FE9C1DEB56FB}" destId="{93BF08C9-796A-43EB-98A3-8C092B8BE193}" srcOrd="0" destOrd="0" presId="urn:microsoft.com/office/officeart/2005/8/layout/chevron2"/>
    <dgm:cxn modelId="{1A5E16ED-ABFF-42A0-99A1-C71ABED23763}" srcId="{434BDCA9-8688-47BF-82E0-0ED6AD9AC320}" destId="{B4FE303A-B73B-4C85-B134-1EA4D9BC3F1A}" srcOrd="0" destOrd="0" parTransId="{25C32BA1-9991-4ECC-AE05-2F13287832FE}" sibTransId="{0289DE38-C557-4BDB-83CF-24365C0E3232}"/>
    <dgm:cxn modelId="{0EA78FF1-BD4E-4228-9EC4-043FB7B2D324}" type="presOf" srcId="{5CF0C51F-A460-4E5B-AEAE-A93758FFA3EF}" destId="{7A798366-F594-44A2-9E13-221A6FF43CE1}" srcOrd="0" destOrd="0" presId="urn:microsoft.com/office/officeart/2005/8/layout/chevron2"/>
    <dgm:cxn modelId="{9DF082A0-5BC8-44A8-A96C-123EE7627327}" type="presParOf" srcId="{ADE03B6B-1F91-4865-88C2-540710D95619}" destId="{67C7C65A-593D-4BDD-89FB-F25051B59ACA}" srcOrd="0" destOrd="0" presId="urn:microsoft.com/office/officeart/2005/8/layout/chevron2"/>
    <dgm:cxn modelId="{29AEF835-B50B-4DD9-9727-7BC18EC704B2}" type="presParOf" srcId="{67C7C65A-593D-4BDD-89FB-F25051B59ACA}" destId="{B941F6F2-0089-49E1-A177-D2B06FE1EE45}" srcOrd="0" destOrd="0" presId="urn:microsoft.com/office/officeart/2005/8/layout/chevron2"/>
    <dgm:cxn modelId="{4E1DD493-92CF-4B0E-BB7A-42C11934F9B3}" type="presParOf" srcId="{67C7C65A-593D-4BDD-89FB-F25051B59ACA}" destId="{D1D8718B-6C65-4703-88DB-FC24494E4EE0}" srcOrd="1" destOrd="0" presId="urn:microsoft.com/office/officeart/2005/8/layout/chevron2"/>
    <dgm:cxn modelId="{2E847980-0B1C-4753-9859-3C759E2CEBC1}" type="presParOf" srcId="{ADE03B6B-1F91-4865-88C2-540710D95619}" destId="{82457023-312A-41A9-97CB-0D7E186590E5}" srcOrd="1" destOrd="0" presId="urn:microsoft.com/office/officeart/2005/8/layout/chevron2"/>
    <dgm:cxn modelId="{306403C0-5A03-4BCA-9FC3-670079BB8B3B}" type="presParOf" srcId="{ADE03B6B-1F91-4865-88C2-540710D95619}" destId="{A9F44DA4-EC9C-43AA-A981-FF4B628EB5A3}" srcOrd="2" destOrd="0" presId="urn:microsoft.com/office/officeart/2005/8/layout/chevron2"/>
    <dgm:cxn modelId="{7622A0B5-F4AE-4A9D-B8F5-F58499E0FD2A}" type="presParOf" srcId="{A9F44DA4-EC9C-43AA-A981-FF4B628EB5A3}" destId="{93BF08C9-796A-43EB-98A3-8C092B8BE193}" srcOrd="0" destOrd="0" presId="urn:microsoft.com/office/officeart/2005/8/layout/chevron2"/>
    <dgm:cxn modelId="{78DF4A33-1F57-4174-BB1A-0CA2708C7347}" type="presParOf" srcId="{A9F44DA4-EC9C-43AA-A981-FF4B628EB5A3}" destId="{7A798366-F594-44A2-9E13-221A6FF43CE1}" srcOrd="1" destOrd="0" presId="urn:microsoft.com/office/officeart/2005/8/layout/chevron2"/>
    <dgm:cxn modelId="{FB70310E-D94F-4232-B876-19CF9CCA725D}" type="presParOf" srcId="{ADE03B6B-1F91-4865-88C2-540710D95619}" destId="{C6B61631-BE77-4BD3-9532-6E615BDDE973}" srcOrd="3" destOrd="0" presId="urn:microsoft.com/office/officeart/2005/8/layout/chevron2"/>
    <dgm:cxn modelId="{4FE4D54D-1941-4E96-9812-BE379A3CA392}" type="presParOf" srcId="{ADE03B6B-1F91-4865-88C2-540710D95619}" destId="{AF01CC96-3177-440A-92EB-E9C7A8D0653A}" srcOrd="4" destOrd="0" presId="urn:microsoft.com/office/officeart/2005/8/layout/chevron2"/>
    <dgm:cxn modelId="{8157F8A0-D299-4F09-8D49-3A39CB6D9B37}" type="presParOf" srcId="{AF01CC96-3177-440A-92EB-E9C7A8D0653A}" destId="{9AD6C18C-4710-4828-A19A-9BC4942DEBEF}" srcOrd="0" destOrd="0" presId="urn:microsoft.com/office/officeart/2005/8/layout/chevron2"/>
    <dgm:cxn modelId="{332536C8-A82D-488E-88AA-581B8A0FE5D0}" type="presParOf" srcId="{AF01CC96-3177-440A-92EB-E9C7A8D0653A}" destId="{3C037839-9A00-4FD3-8956-FD9FF3B366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1F6F2-0089-49E1-A177-D2B06FE1EE45}">
      <dsp:nvSpPr>
        <dsp:cNvPr id="0" name=""/>
        <dsp:cNvSpPr/>
      </dsp:nvSpPr>
      <dsp:spPr>
        <a:xfrm rot="5400000">
          <a:off x="-178277" y="180622"/>
          <a:ext cx="1188517" cy="8319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1</a:t>
          </a:r>
          <a:r>
            <a:rPr lang="ko-KR" altLang="en-US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sp:txBody>
      <dsp:txXfrm rot="-5400000">
        <a:off x="1" y="418325"/>
        <a:ext cx="831962" cy="356555"/>
      </dsp:txXfrm>
    </dsp:sp>
    <dsp:sp modelId="{D1D8718B-6C65-4703-88DB-FC24494E4EE0}">
      <dsp:nvSpPr>
        <dsp:cNvPr id="0" name=""/>
        <dsp:cNvSpPr/>
      </dsp:nvSpPr>
      <dsp:spPr>
        <a:xfrm rot="5400000">
          <a:off x="2117741" y="-1285776"/>
          <a:ext cx="772942" cy="3344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목표설정</a:t>
          </a:r>
        </a:p>
      </dsp:txBody>
      <dsp:txXfrm rot="-5400000">
        <a:off x="831962" y="37735"/>
        <a:ext cx="3306769" cy="697478"/>
      </dsp:txXfrm>
    </dsp:sp>
    <dsp:sp modelId="{93BF08C9-796A-43EB-98A3-8C092B8BE193}">
      <dsp:nvSpPr>
        <dsp:cNvPr id="0" name=""/>
        <dsp:cNvSpPr/>
      </dsp:nvSpPr>
      <dsp:spPr>
        <a:xfrm rot="5400000">
          <a:off x="-178277" y="1168194"/>
          <a:ext cx="1188517" cy="831962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2</a:t>
          </a:r>
          <a:r>
            <a:rPr lang="ko-KR" altLang="en-US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sp:txBody>
      <dsp:txXfrm rot="-5400000">
        <a:off x="1" y="1405897"/>
        <a:ext cx="831962" cy="356555"/>
      </dsp:txXfrm>
    </dsp:sp>
    <dsp:sp modelId="{7A798366-F594-44A2-9E13-221A6FF43CE1}">
      <dsp:nvSpPr>
        <dsp:cNvPr id="0" name=""/>
        <dsp:cNvSpPr/>
      </dsp:nvSpPr>
      <dsp:spPr>
        <a:xfrm rot="5400000">
          <a:off x="2117944" y="-296065"/>
          <a:ext cx="772536" cy="3344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학습내용 및 방법 선정</a:t>
          </a:r>
        </a:p>
      </dsp:txBody>
      <dsp:txXfrm rot="-5400000">
        <a:off x="831962" y="1027629"/>
        <a:ext cx="3306789" cy="697112"/>
      </dsp:txXfrm>
    </dsp:sp>
    <dsp:sp modelId="{9AD6C18C-4710-4828-A19A-9BC4942DEBEF}">
      <dsp:nvSpPr>
        <dsp:cNvPr id="0" name=""/>
        <dsp:cNvSpPr/>
      </dsp:nvSpPr>
      <dsp:spPr>
        <a:xfrm rot="5400000">
          <a:off x="-178277" y="2155767"/>
          <a:ext cx="1188517" cy="83196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3</a:t>
          </a:r>
          <a:r>
            <a:rPr lang="ko-KR" altLang="en-US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sp:txBody>
      <dsp:txXfrm rot="-5400000">
        <a:off x="1" y="2393470"/>
        <a:ext cx="831962" cy="356555"/>
      </dsp:txXfrm>
    </dsp:sp>
    <dsp:sp modelId="{3C037839-9A00-4FD3-8956-FD9FF3B3669B}">
      <dsp:nvSpPr>
        <dsp:cNvPr id="0" name=""/>
        <dsp:cNvSpPr/>
      </dsp:nvSpPr>
      <dsp:spPr>
        <a:xfrm rot="5400000">
          <a:off x="2117944" y="691506"/>
          <a:ext cx="772536" cy="3344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평가계획</a:t>
          </a:r>
        </a:p>
      </dsp:txBody>
      <dsp:txXfrm rot="-5400000">
        <a:off x="831962" y="2015200"/>
        <a:ext cx="3306789" cy="69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1F6F2-0089-49E1-A177-D2B06FE1EE45}">
      <dsp:nvSpPr>
        <dsp:cNvPr id="0" name=""/>
        <dsp:cNvSpPr/>
      </dsp:nvSpPr>
      <dsp:spPr>
        <a:xfrm rot="5400000">
          <a:off x="-178277" y="180622"/>
          <a:ext cx="1188517" cy="8319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1</a:t>
          </a:r>
          <a:r>
            <a:rPr lang="ko-KR" altLang="en-US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sp:txBody>
      <dsp:txXfrm rot="-5400000">
        <a:off x="1" y="418325"/>
        <a:ext cx="831962" cy="356555"/>
      </dsp:txXfrm>
    </dsp:sp>
    <dsp:sp modelId="{D1D8718B-6C65-4703-88DB-FC24494E4EE0}">
      <dsp:nvSpPr>
        <dsp:cNvPr id="0" name=""/>
        <dsp:cNvSpPr/>
      </dsp:nvSpPr>
      <dsp:spPr>
        <a:xfrm rot="5400000">
          <a:off x="2117741" y="-1283434"/>
          <a:ext cx="772942" cy="3344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목표설정</a:t>
          </a:r>
        </a:p>
      </dsp:txBody>
      <dsp:txXfrm rot="-5400000">
        <a:off x="831962" y="40077"/>
        <a:ext cx="3306769" cy="697478"/>
      </dsp:txXfrm>
    </dsp:sp>
    <dsp:sp modelId="{93BF08C9-796A-43EB-98A3-8C092B8BE193}">
      <dsp:nvSpPr>
        <dsp:cNvPr id="0" name=""/>
        <dsp:cNvSpPr/>
      </dsp:nvSpPr>
      <dsp:spPr>
        <a:xfrm rot="5400000">
          <a:off x="-178277" y="1168194"/>
          <a:ext cx="1188517" cy="831962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2</a:t>
          </a:r>
          <a:r>
            <a:rPr lang="ko-KR" altLang="en-US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sp:txBody>
      <dsp:txXfrm rot="-5400000">
        <a:off x="1" y="1405897"/>
        <a:ext cx="831962" cy="356555"/>
      </dsp:txXfrm>
    </dsp:sp>
    <dsp:sp modelId="{7A798366-F594-44A2-9E13-221A6FF43CE1}">
      <dsp:nvSpPr>
        <dsp:cNvPr id="0" name=""/>
        <dsp:cNvSpPr/>
      </dsp:nvSpPr>
      <dsp:spPr>
        <a:xfrm rot="5400000">
          <a:off x="2117944" y="-296065"/>
          <a:ext cx="772536" cy="3344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평가계획</a:t>
          </a:r>
        </a:p>
      </dsp:txBody>
      <dsp:txXfrm rot="-5400000">
        <a:off x="831962" y="1027629"/>
        <a:ext cx="3306789" cy="697112"/>
      </dsp:txXfrm>
    </dsp:sp>
    <dsp:sp modelId="{9AD6C18C-4710-4828-A19A-9BC4942DEBEF}">
      <dsp:nvSpPr>
        <dsp:cNvPr id="0" name=""/>
        <dsp:cNvSpPr/>
      </dsp:nvSpPr>
      <dsp:spPr>
        <a:xfrm rot="5400000">
          <a:off x="-178277" y="2155767"/>
          <a:ext cx="1188517" cy="83196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3</a:t>
          </a:r>
          <a:r>
            <a:rPr lang="ko-KR" altLang="en-US" sz="18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단계</a:t>
          </a:r>
        </a:p>
      </dsp:txBody>
      <dsp:txXfrm rot="-5400000">
        <a:off x="1" y="2393470"/>
        <a:ext cx="831962" cy="356555"/>
      </dsp:txXfrm>
    </dsp:sp>
    <dsp:sp modelId="{3C037839-9A00-4FD3-8956-FD9FF3B3669B}">
      <dsp:nvSpPr>
        <dsp:cNvPr id="0" name=""/>
        <dsp:cNvSpPr/>
      </dsp:nvSpPr>
      <dsp:spPr>
        <a:xfrm rot="5400000">
          <a:off x="2117944" y="691506"/>
          <a:ext cx="772536" cy="33445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000" kern="1200" dirty="0">
              <a:latin typeface="365쉬는시간" panose="02020603020101020101" pitchFamily="18" charset="-127"/>
              <a:ea typeface="365쉬는시간" panose="02020603020101020101" pitchFamily="18" charset="-127"/>
            </a:rPr>
            <a:t>학습내용 및 방법 선정</a:t>
          </a:r>
        </a:p>
      </dsp:txBody>
      <dsp:txXfrm rot="-5400000">
        <a:off x="831962" y="2015200"/>
        <a:ext cx="3306789" cy="69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9591C22B-83EC-4C49-B940-169F090B21D9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B7B1177C-6C41-4ACC-BA86-64A9B03B04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0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1177C-6C41-4ACC-BA86-64A9B03B04A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38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</a:lstStyle>
          <a:p>
            <a:fld id="{F041982F-7986-4935-8461-0E0ECC82BA55}" type="datetimeFigureOut">
              <a:rPr lang="ko-KR" altLang="en-US" smtClean="0"/>
              <a:pPr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</a:lstStyle>
          <a:p>
            <a:fld id="{F1D11BCE-32DA-4D1E-BBEB-C7FACF4736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86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11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93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  <a:lvl2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2pPr>
            <a:lvl3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3pPr>
            <a:lvl4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4pPr>
            <a:lvl5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</a:lstStyle>
          <a:p>
            <a:fld id="{F041982F-7986-4935-8461-0E0ECC82BA55}" type="datetimeFigureOut">
              <a:rPr lang="ko-KR" altLang="en-US" smtClean="0"/>
              <a:pPr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oon Loveletter" panose="02020603020101020101" pitchFamily="18" charset="-127"/>
                <a:ea typeface="Yoon Loveletter" panose="02020603020101020101" pitchFamily="18" charset="-127"/>
              </a:defRPr>
            </a:lvl1pPr>
          </a:lstStyle>
          <a:p>
            <a:fld id="{F1D11BCE-32DA-4D1E-BBEB-C7FACF4736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6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6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21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5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11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27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39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55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1982F-7986-4935-8461-0E0ECC82BA55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11BCE-32DA-4D1E-BBEB-C7FACF4736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88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E842-E2CC-4324-99A0-E5789194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56" y="188640"/>
            <a:ext cx="8782744" cy="1966715"/>
          </a:xfrm>
        </p:spPr>
        <p:txBody>
          <a:bodyPr>
            <a:normAutofit/>
          </a:bodyPr>
          <a:lstStyle/>
          <a:p>
            <a:r>
              <a:rPr lang="ko-KR" altLang="en-US" sz="7200" dirty="0"/>
              <a:t>차례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771C3-E226-4A60-B078-68FB1C099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056" y="1741491"/>
            <a:ext cx="7232848" cy="399176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4000" dirty="0"/>
              <a:t>KSL </a:t>
            </a:r>
            <a:r>
              <a:rPr lang="ko-KR" altLang="en-US" sz="4000" dirty="0"/>
              <a:t>교수학습 방법론</a:t>
            </a:r>
            <a:endParaRPr lang="en-US" altLang="ko-KR" sz="4000" dirty="0"/>
          </a:p>
          <a:p>
            <a:pPr marL="514350" indent="-514350" algn="l">
              <a:buAutoNum type="arabicPeriod"/>
            </a:pPr>
            <a:r>
              <a:rPr lang="ko-KR" altLang="en-US" sz="4000" dirty="0"/>
              <a:t>언어교육의 고민과 방안</a:t>
            </a:r>
            <a:endParaRPr lang="en-US" altLang="ko-KR" sz="4000" dirty="0"/>
          </a:p>
          <a:p>
            <a:pPr marL="514350" indent="-514350" algn="l">
              <a:buAutoNum type="arabicPeriod"/>
            </a:pPr>
            <a:r>
              <a:rPr lang="ko-KR" altLang="en-US" sz="4000" dirty="0"/>
              <a:t>백워드 교육과정</a:t>
            </a:r>
            <a:r>
              <a:rPr lang="en-US" altLang="ko-KR" sz="4000" dirty="0"/>
              <a:t>-</a:t>
            </a:r>
            <a:r>
              <a:rPr lang="ko-KR" altLang="en-US" sz="4000" dirty="0"/>
              <a:t>온고지신프로젝트</a:t>
            </a:r>
            <a:endParaRPr lang="en-US" altLang="ko-KR" sz="4000" dirty="0"/>
          </a:p>
          <a:p>
            <a:pPr marL="514350" indent="-514350" algn="l">
              <a:buAutoNum type="arabicPeriod"/>
            </a:pPr>
            <a:r>
              <a:rPr lang="ko-KR" altLang="en-US" sz="4000" dirty="0"/>
              <a:t>그 외</a:t>
            </a:r>
            <a:endParaRPr lang="en-US" altLang="ko-KR" sz="4000" dirty="0"/>
          </a:p>
          <a:p>
            <a:pPr marL="514350" indent="-514350" algn="l">
              <a:buAutoNum type="arabicPeriod"/>
            </a:pPr>
            <a:r>
              <a:rPr lang="ko-KR" altLang="en-US" sz="4000" dirty="0"/>
              <a:t>질의응답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930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4) </a:t>
            </a:r>
            <a:r>
              <a:rPr lang="ko-KR" altLang="en-US" sz="3600" dirty="0"/>
              <a:t>공감만세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ko-KR" altLang="en-US" dirty="0"/>
              <a:t>언어교육의 고민과 해결방안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7D5F2C75-541F-4A43-8BB7-E49C7A7736CA}"/>
              </a:ext>
            </a:extLst>
          </p:cNvPr>
          <p:cNvSpPr/>
          <p:nvPr/>
        </p:nvSpPr>
        <p:spPr>
          <a:xfrm>
            <a:off x="2843808" y="1916832"/>
            <a:ext cx="3312368" cy="4032448"/>
          </a:xfrm>
          <a:prstGeom prst="foldedCorner">
            <a:avLst/>
          </a:prstGeom>
          <a:solidFill>
            <a:schemeClr val="bg1"/>
          </a:solidFill>
          <a:ln>
            <a:solidFill>
              <a:srgbClr val="789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A8C207-BE0A-424C-82A3-163F13BA8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11231"/>
              </p:ext>
            </p:extLst>
          </p:nvPr>
        </p:nvGraphicFramePr>
        <p:xfrm>
          <a:off x="2987824" y="1971960"/>
          <a:ext cx="2741267" cy="3922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857579357"/>
                    </a:ext>
                  </a:extLst>
                </a:gridCol>
                <a:gridCol w="1541759">
                  <a:extLst>
                    <a:ext uri="{9D8B030D-6E8A-4147-A177-3AD203B41FA5}">
                      <a16:colId xmlns:a16="http://schemas.microsoft.com/office/drawing/2014/main" val="3656442054"/>
                    </a:ext>
                  </a:extLst>
                </a:gridCol>
                <a:gridCol w="695452">
                  <a:extLst>
                    <a:ext uri="{9D8B030D-6E8A-4147-A177-3AD203B41FA5}">
                      <a16:colId xmlns:a16="http://schemas.microsoft.com/office/drawing/2014/main" val="3998677127"/>
                    </a:ext>
                  </a:extLst>
                </a:gridCol>
              </a:tblGrid>
              <a:tr h="435799">
                <a:tc gridSpan="3">
                  <a:txBody>
                    <a:bodyPr/>
                    <a:lstStyle/>
                    <a:p>
                      <a:r>
                        <a:rPr lang="en-US" altLang="ko-KR" sz="16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&lt;</a:t>
                      </a:r>
                      <a:r>
                        <a:rPr lang="ko-KR" altLang="en-US" sz="16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주제</a:t>
                      </a:r>
                      <a:r>
                        <a:rPr lang="en-US" altLang="ko-KR" sz="16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&gt;     </a:t>
                      </a:r>
                      <a:r>
                        <a:rPr lang="ko-KR" altLang="en-US" sz="16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겨울</a:t>
                      </a:r>
                      <a:endParaRPr lang="en-US" sz="16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365쉬는시간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400265"/>
                  </a:ext>
                </a:extLst>
              </a:tr>
              <a:tr h="4357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크리스마스</a:t>
                      </a:r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7148835"/>
                  </a:ext>
                </a:extLst>
              </a:tr>
              <a:tr h="4357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방학</a:t>
                      </a:r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4257598"/>
                  </a:ext>
                </a:extLst>
              </a:tr>
              <a:tr h="4357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눈</a:t>
                      </a:r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390557"/>
                  </a:ext>
                </a:extLst>
              </a:tr>
              <a:tr h="4357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눈사람</a:t>
                      </a:r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42426"/>
                  </a:ext>
                </a:extLst>
              </a:tr>
              <a:tr h="4357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스키</a:t>
                      </a:r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0248203"/>
                  </a:ext>
                </a:extLst>
              </a:tr>
              <a:tr h="4357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썰매</a:t>
                      </a:r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4845147"/>
                  </a:ext>
                </a:extLst>
              </a:tr>
              <a:tr h="4357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눈싸움</a:t>
                      </a:r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63274"/>
                  </a:ext>
                </a:extLst>
              </a:tr>
              <a:tr h="435799">
                <a:tc>
                  <a:txBody>
                    <a:bodyPr/>
                    <a:lstStyle/>
                    <a:p>
                      <a:r>
                        <a:rPr lang="ko-KR" altLang="en-US" sz="1200" b="1" dirty="0">
                          <a:latin typeface="J강아지 M_TT" panose="02010606000101010101" pitchFamily="2" charset="-127"/>
                          <a:ea typeface="J강아지 M_TT" panose="02010606000101010101" pitchFamily="2" charset="-127"/>
                        </a:rPr>
                        <a:t>총점</a:t>
                      </a:r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J강아지 M_TT" panose="02010606000101010101" pitchFamily="2" charset="-127"/>
                        <a:ea typeface="J강아지 M_TT" panose="02010606000101010101" pitchFamily="2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3610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43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5) </a:t>
            </a:r>
            <a:r>
              <a:rPr lang="ko-KR" altLang="en-US" sz="3600" dirty="0"/>
              <a:t>당신의 이웃을 사랑하십니까</a:t>
            </a:r>
            <a:r>
              <a:rPr lang="en-US" altLang="ko-KR" sz="3600" dirty="0"/>
              <a:t>?</a:t>
            </a:r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ko-KR" altLang="en-US" dirty="0"/>
              <a:t>언어교육의 고민과 해결방안</a:t>
            </a:r>
            <a:endParaRPr lang="en-US" altLang="ko-KR" dirty="0"/>
          </a:p>
          <a:p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C837CBEE-8EC6-49D7-B261-8CE89B9D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813" r="96875">
                        <a14:foregroundMark x1="43438" y1="23750" x2="43438" y2="23750"/>
                        <a14:foregroundMark x1="48750" y1="23750" x2="48750" y2="23750"/>
                        <a14:foregroundMark x1="50313" y1="31875" x2="50313" y2="31875"/>
                        <a14:foregroundMark x1="50625" y1="41875" x2="50625" y2="41875"/>
                        <a14:foregroundMark x1="41250" y1="48125" x2="41250" y2="48125"/>
                        <a14:foregroundMark x1="44375" y1="41875" x2="44375" y2="41875"/>
                        <a14:foregroundMark x1="42188" y1="44688" x2="42188" y2="44688"/>
                        <a14:foregroundMark x1="44063" y1="45938" x2="44063" y2="45938"/>
                        <a14:foregroundMark x1="45313" y1="40938" x2="45313" y2="40938"/>
                        <a14:foregroundMark x1="68125" y1="28125" x2="68125" y2="28125"/>
                        <a14:foregroundMark x1="71563" y1="25000" x2="71563" y2="25000"/>
                        <a14:foregroundMark x1="89375" y1="38438" x2="89375" y2="38438"/>
                        <a14:foregroundMark x1="86250" y1="32813" x2="86250" y2="32813"/>
                        <a14:foregroundMark x1="90000" y1="48125" x2="90000" y2="49688"/>
                        <a14:foregroundMark x1="78750" y1="55000" x2="78750" y2="55000"/>
                        <a14:foregroundMark x1="74063" y1="63125" x2="73750" y2="64063"/>
                        <a14:foregroundMark x1="72813" y1="66875" x2="72813" y2="66875"/>
                        <a14:foregroundMark x1="71563" y1="71250" x2="71563" y2="71250"/>
                        <a14:foregroundMark x1="69688" y1="63438" x2="69688" y2="63438"/>
                        <a14:foregroundMark x1="69063" y1="71875" x2="69063" y2="71875"/>
                        <a14:foregroundMark x1="66250" y1="71875" x2="66250" y2="71875"/>
                        <a14:foregroundMark x1="73438" y1="62500" x2="73438" y2="62500"/>
                        <a14:foregroundMark x1="71875" y1="62500" x2="71875" y2="62500"/>
                        <a14:foregroundMark x1="54688" y1="60938" x2="54688" y2="60938"/>
                        <a14:foregroundMark x1="52500" y1="65625" x2="52812" y2="68438"/>
                        <a14:foregroundMark x1="27500" y1="72188" x2="27500" y2="72188"/>
                        <a14:foregroundMark x1="26250" y1="62500" x2="26250" y2="62500"/>
                        <a14:foregroundMark x1="27187" y1="69688" x2="27187" y2="69688"/>
                        <a14:foregroundMark x1="24063" y1="72813" x2="24063" y2="72813"/>
                        <a14:foregroundMark x1="10938" y1="55313" x2="10938" y2="55313"/>
                        <a14:foregroundMark x1="95000" y1="53438" x2="95000" y2="53438"/>
                        <a14:foregroundMark x1="85625" y1="45938" x2="85625" y2="45938"/>
                        <a14:foregroundMark x1="41250" y1="26875" x2="41250" y2="26875"/>
                        <a14:foregroundMark x1="39063" y1="28125" x2="39063" y2="28125"/>
                        <a14:foregroundMark x1="42188" y1="23125" x2="42188" y2="23125"/>
                        <a14:foregroundMark x1="87813" y1="31563" x2="87813" y2="31563"/>
                        <a14:foregroundMark x1="87500" y1="30938" x2="87500" y2="3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24" y="290888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323CE68-7424-4A44-A5A5-A940E7076E81}"/>
              </a:ext>
            </a:extLst>
          </p:cNvPr>
          <p:cNvSpPr/>
          <p:nvPr/>
        </p:nvSpPr>
        <p:spPr>
          <a:xfrm>
            <a:off x="605611" y="1790812"/>
            <a:ext cx="4320480" cy="720080"/>
          </a:xfrm>
          <a:prstGeom prst="wedgeRoundRectCallout">
            <a:avLst>
              <a:gd name="adj1" fmla="val -65216"/>
              <a:gd name="adj2" fmla="val 127842"/>
              <a:gd name="adj3" fmla="val 16667"/>
            </a:avLst>
          </a:prstGeom>
          <a:solidFill>
            <a:srgbClr val="789F9C"/>
          </a:solidFill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당신의 이웃을 사랑하십니까</a:t>
            </a:r>
            <a:r>
              <a:rPr lang="en-US" altLang="ko-KR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?</a:t>
            </a:r>
            <a:endParaRPr lang="en-US" dirty="0">
              <a:latin typeface="SJ아이스베이비" panose="02020603020101020101" pitchFamily="18" charset="-127"/>
              <a:ea typeface="SJ아이스베이비" panose="02020603020101020101" pitchFamily="18" charset="-127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A35885C-ACF3-474E-A333-706EF356A768}"/>
              </a:ext>
            </a:extLst>
          </p:cNvPr>
          <p:cNvSpPr/>
          <p:nvPr/>
        </p:nvSpPr>
        <p:spPr>
          <a:xfrm>
            <a:off x="3923928" y="2484867"/>
            <a:ext cx="4320480" cy="720080"/>
          </a:xfrm>
          <a:prstGeom prst="wedgeRoundRectCallout">
            <a:avLst>
              <a:gd name="adj1" fmla="val 70400"/>
              <a:gd name="adj2" fmla="val 120444"/>
              <a:gd name="adj3" fmla="val 16667"/>
            </a:avLst>
          </a:prstGeom>
          <a:solidFill>
            <a:srgbClr val="789F9C"/>
          </a:solidFill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네</a:t>
            </a:r>
            <a:r>
              <a:rPr lang="en-US" altLang="ko-KR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./</a:t>
            </a:r>
            <a:r>
              <a:rPr lang="ko-KR" altLang="en-US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아니요</a:t>
            </a:r>
            <a:r>
              <a:rPr lang="en-US" altLang="ko-KR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.</a:t>
            </a:r>
            <a:endParaRPr lang="en-US" dirty="0">
              <a:latin typeface="SJ아이스베이비" panose="02020603020101020101" pitchFamily="18" charset="-127"/>
              <a:ea typeface="SJ아이스베이비" panose="02020603020101020101" pitchFamily="18" charset="-127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9EA1348-4A5B-461D-AB44-910741D3ED96}"/>
              </a:ext>
            </a:extLst>
          </p:cNvPr>
          <p:cNvSpPr/>
          <p:nvPr/>
        </p:nvSpPr>
        <p:spPr>
          <a:xfrm>
            <a:off x="591798" y="3158964"/>
            <a:ext cx="4320480" cy="720080"/>
          </a:xfrm>
          <a:prstGeom prst="wedgeRoundRectCallout">
            <a:avLst>
              <a:gd name="adj1" fmla="val -65216"/>
              <a:gd name="adj2" fmla="val 127842"/>
              <a:gd name="adj3" fmla="val 16667"/>
            </a:avLst>
          </a:prstGeom>
          <a:solidFill>
            <a:srgbClr val="789F9C"/>
          </a:solidFill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그럼 어떤 이웃을 사랑하십니까</a:t>
            </a:r>
            <a:r>
              <a:rPr lang="en-US" altLang="ko-KR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?</a:t>
            </a:r>
            <a:endParaRPr lang="en-US" dirty="0">
              <a:latin typeface="SJ아이스베이비" panose="02020603020101020101" pitchFamily="18" charset="-127"/>
              <a:ea typeface="SJ아이스베이비" panose="02020603020101020101" pitchFamily="18" charset="-127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6FAA8F-3CBD-4F16-9E8B-53AF49C0BC85}"/>
              </a:ext>
            </a:extLst>
          </p:cNvPr>
          <p:cNvSpPr/>
          <p:nvPr/>
        </p:nvSpPr>
        <p:spPr>
          <a:xfrm>
            <a:off x="4067944" y="4165138"/>
            <a:ext cx="4320480" cy="720080"/>
          </a:xfrm>
          <a:prstGeom prst="wedgeRoundRectCallout">
            <a:avLst>
              <a:gd name="adj1" fmla="val 70400"/>
              <a:gd name="adj2" fmla="val 120444"/>
              <a:gd name="adj3" fmla="val 16667"/>
            </a:avLst>
          </a:prstGeom>
          <a:solidFill>
            <a:srgbClr val="789F9C"/>
          </a:solidFill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안경을 쓴 이웃을 사랑합니다</a:t>
            </a:r>
            <a:r>
              <a:rPr lang="en-US" altLang="ko-KR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.</a:t>
            </a:r>
            <a:endParaRPr lang="en-US" dirty="0">
              <a:latin typeface="SJ아이스베이비" panose="02020603020101020101" pitchFamily="18" charset="-127"/>
              <a:ea typeface="SJ아이스베이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2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6) </a:t>
            </a:r>
            <a:r>
              <a:rPr lang="ko-KR" altLang="en-US" sz="3600" dirty="0"/>
              <a:t>아리랑 곡선</a:t>
            </a:r>
            <a:r>
              <a:rPr lang="en-US" altLang="ko-KR" sz="3600" dirty="0"/>
              <a:t>-</a:t>
            </a:r>
            <a:r>
              <a:rPr lang="ko-KR" altLang="en-US" sz="3600" dirty="0"/>
              <a:t>과거형 학습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ko-KR" altLang="en-US" dirty="0"/>
              <a:t>언어교육의 고민과 해결방안</a:t>
            </a:r>
            <a:endParaRPr lang="en-US" altLang="ko-KR" dirty="0"/>
          </a:p>
          <a:p>
            <a:endParaRPr lang="en-US" dirty="0"/>
          </a:p>
        </p:txBody>
      </p:sp>
      <p:pic>
        <p:nvPicPr>
          <p:cNvPr id="2050" name="Picture 2" descr="Image result for ì¸ììë¦¬ëê³¡ì ">
            <a:extLst>
              <a:ext uri="{FF2B5EF4-FFF2-40B4-BE49-F238E27FC236}">
                <a16:creationId xmlns:a16="http://schemas.microsoft.com/office/drawing/2014/main" id="{7B15281A-CC7B-40BB-BCA3-4833515D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4" y="1412776"/>
            <a:ext cx="8480412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2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600" dirty="0"/>
              <a:t>교육평가란</a:t>
            </a:r>
            <a:r>
              <a:rPr lang="en-US" altLang="ko-KR" sz="3600" dirty="0"/>
              <a:t>?</a:t>
            </a:r>
          </a:p>
          <a:p>
            <a:pPr marL="0" indent="0">
              <a:buNone/>
            </a:pPr>
            <a:r>
              <a:rPr lang="ko-KR" altLang="en-US" sz="3600" dirty="0"/>
              <a:t>사전적</a:t>
            </a:r>
            <a:r>
              <a:rPr lang="en-US" altLang="ko-KR" sz="3600" dirty="0"/>
              <a:t> </a:t>
            </a:r>
            <a:r>
              <a:rPr lang="ko-KR" altLang="en-US" sz="3600" dirty="0"/>
              <a:t>의미</a:t>
            </a:r>
            <a:r>
              <a:rPr lang="en-US" altLang="ko-KR" sz="3600" dirty="0"/>
              <a:t>: </a:t>
            </a:r>
            <a:r>
              <a:rPr lang="ko-KR" altLang="en-US" sz="3600" dirty="0"/>
              <a:t>교육목적의 달성도에 관한 증거 및 교육목적의 달성에 영향을 미치는 변인에 관한 증거를 수집하고 그에 대해 교육적 의사결정을 내리는 과정</a:t>
            </a:r>
            <a:endParaRPr lang="en-US" altLang="ko-KR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ko-KR" altLang="en-US" sz="3600" dirty="0"/>
              <a:t>평가자가 어떤 교육관을 가지고 있는지에 밀접한 관련을 갖고 있음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600" dirty="0"/>
              <a:t>교육평가의 종류</a:t>
            </a:r>
            <a:endParaRPr lang="en-US" altLang="ko-KR" sz="3600" dirty="0"/>
          </a:p>
          <a:p>
            <a:pPr marL="0" indent="0">
              <a:buNone/>
            </a:pPr>
            <a:r>
              <a:rPr lang="en-US" altLang="ko-KR" sz="3600" dirty="0"/>
              <a:t>-</a:t>
            </a:r>
            <a:r>
              <a:rPr lang="ko-KR" altLang="en-US" sz="3600" dirty="0"/>
              <a:t>선택형 문항</a:t>
            </a:r>
            <a:r>
              <a:rPr lang="en-US" altLang="ko-KR" sz="3600" dirty="0"/>
              <a:t>:</a:t>
            </a:r>
            <a:r>
              <a:rPr lang="ko-KR" altLang="en-US" sz="3600" dirty="0"/>
              <a:t>지필식 시험</a:t>
            </a:r>
            <a:r>
              <a:rPr lang="en-US" altLang="ko-KR" sz="3600" dirty="0"/>
              <a:t>(</a:t>
            </a:r>
            <a:r>
              <a:rPr lang="ko-KR" altLang="en-US" sz="3600" dirty="0"/>
              <a:t>선다형</a:t>
            </a:r>
            <a:r>
              <a:rPr lang="en-US" altLang="ko-KR" sz="3600" dirty="0"/>
              <a:t>,</a:t>
            </a:r>
            <a:r>
              <a:rPr lang="ko-KR" altLang="en-US" sz="3600" dirty="0"/>
              <a:t>연결형 문항</a:t>
            </a:r>
            <a:r>
              <a:rPr lang="en-US" altLang="ko-KR" sz="3600" dirty="0"/>
              <a:t>)</a:t>
            </a:r>
          </a:p>
          <a:p>
            <a:pPr marL="0" indent="0">
              <a:buNone/>
            </a:pPr>
            <a:r>
              <a:rPr lang="en-US" altLang="ko-KR" sz="3600" dirty="0"/>
              <a:t>-</a:t>
            </a:r>
            <a:r>
              <a:rPr lang="ko-KR" altLang="en-US" sz="3600" dirty="0"/>
              <a:t>구성형 문항</a:t>
            </a:r>
            <a:r>
              <a:rPr lang="en-US" altLang="ko-KR" sz="3600" dirty="0"/>
              <a:t>:</a:t>
            </a:r>
            <a:r>
              <a:rPr lang="ko-KR" altLang="en-US" sz="3600" dirty="0"/>
              <a:t>서답형 시험</a:t>
            </a:r>
            <a:r>
              <a:rPr lang="en-US" altLang="ko-KR" sz="3600" dirty="0"/>
              <a:t>(</a:t>
            </a:r>
            <a:r>
              <a:rPr lang="ko-KR" altLang="en-US" sz="3600" dirty="0"/>
              <a:t>단답형</a:t>
            </a:r>
            <a:r>
              <a:rPr lang="en-US" altLang="ko-KR" sz="3600" dirty="0"/>
              <a:t>,</a:t>
            </a:r>
            <a:r>
              <a:rPr lang="ko-KR" altLang="en-US" sz="3600" dirty="0"/>
              <a:t>괄호형</a:t>
            </a:r>
            <a:r>
              <a:rPr lang="en-US" altLang="ko-KR" sz="3600" dirty="0"/>
              <a:t>, </a:t>
            </a:r>
            <a:r>
              <a:rPr lang="ko-KR" altLang="en-US" sz="3600" dirty="0"/>
              <a:t>논술형의 문항유형</a:t>
            </a:r>
            <a:r>
              <a:rPr lang="en-US" altLang="ko-KR" sz="3600" dirty="0"/>
              <a:t>)</a:t>
            </a:r>
          </a:p>
          <a:p>
            <a:pPr marL="0" indent="0">
              <a:buNone/>
            </a:pPr>
            <a:r>
              <a:rPr lang="en-US" altLang="ko-KR" sz="3600" dirty="0"/>
              <a:t>-</a:t>
            </a:r>
            <a:r>
              <a:rPr lang="ko-KR" altLang="en-US" sz="3600" dirty="0"/>
              <a:t>수행평가</a:t>
            </a:r>
            <a:r>
              <a:rPr lang="en-US" altLang="ko-KR" sz="3600" dirty="0"/>
              <a:t>:</a:t>
            </a:r>
            <a:r>
              <a:rPr lang="ko-KR" altLang="en-US" sz="3600" dirty="0"/>
              <a:t>수행과제</a:t>
            </a:r>
            <a:r>
              <a:rPr lang="en-US" altLang="ko-KR" sz="3600" dirty="0"/>
              <a:t>, </a:t>
            </a:r>
            <a:r>
              <a:rPr lang="ko-KR" altLang="en-US" sz="3600" dirty="0"/>
              <a:t>채점기준을 갖고 과제 수행</a:t>
            </a:r>
            <a:r>
              <a:rPr lang="en-US" altLang="ko-KR" sz="3600" dirty="0"/>
              <a:t>-&gt;</a:t>
            </a:r>
            <a:r>
              <a:rPr lang="ko-KR" altLang="en-US" sz="3600" dirty="0"/>
              <a:t>문제해결과정</a:t>
            </a:r>
            <a:r>
              <a:rPr lang="en-US" altLang="ko-KR" sz="3600" dirty="0"/>
              <a:t>-&gt;</a:t>
            </a:r>
            <a:r>
              <a:rPr lang="ko-KR" altLang="en-US" sz="3600" dirty="0"/>
              <a:t>지식활용과정 평가</a:t>
            </a:r>
            <a:endParaRPr lang="en-US" altLang="ko-KR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600" dirty="0"/>
              <a:t>올바른 평가란</a:t>
            </a:r>
            <a:r>
              <a:rPr lang="en-US" altLang="ko-KR" sz="3600" dirty="0"/>
              <a:t>?</a:t>
            </a:r>
          </a:p>
          <a:p>
            <a:pPr marL="0" indent="0">
              <a:buNone/>
            </a:pPr>
            <a:r>
              <a:rPr lang="ko-KR" altLang="en-US" sz="3600" dirty="0"/>
              <a:t>결과 중심에서 </a:t>
            </a:r>
            <a:r>
              <a:rPr lang="ko-KR" altLang="en-US" sz="3600" dirty="0">
                <a:solidFill>
                  <a:srgbClr val="FF0000"/>
                </a:solidFill>
              </a:rPr>
              <a:t>과정</a:t>
            </a:r>
            <a:r>
              <a:rPr lang="ko-KR" altLang="en-US" sz="3600" dirty="0"/>
              <a:t>중심으로</a:t>
            </a:r>
            <a:endParaRPr lang="en-US" sz="3600" dirty="0"/>
          </a:p>
          <a:p>
            <a:pPr marL="0" indent="0">
              <a:buNone/>
            </a:pPr>
            <a:r>
              <a:rPr lang="ko-KR" altLang="en-US" sz="3600" dirty="0"/>
              <a:t>과정 그 자체를 평가해야 함</a:t>
            </a:r>
            <a:r>
              <a:rPr lang="en-US" altLang="ko-KR" sz="3600" dirty="0"/>
              <a:t>-</a:t>
            </a:r>
            <a:r>
              <a:rPr lang="ko-KR" altLang="en-US" sz="3600" dirty="0"/>
              <a:t>동기를 갖고 적극적인 참여를 하는지</a:t>
            </a:r>
            <a:r>
              <a:rPr lang="en-US" altLang="ko-KR" sz="3600" dirty="0"/>
              <a:t>?,</a:t>
            </a:r>
            <a:r>
              <a:rPr lang="ko-KR" altLang="en-US" sz="3600" dirty="0"/>
              <a:t>목표방향으로 잘 따라오는지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6000" b="1" dirty="0"/>
              <a:t>이해중심 교육과정</a:t>
            </a:r>
            <a:br>
              <a:rPr lang="en-US" altLang="ko-KR" sz="6000" b="1" dirty="0"/>
            </a:br>
            <a:r>
              <a:rPr lang="ko-KR" altLang="en-US" sz="6000" b="1" dirty="0" err="1"/>
              <a:t>백워드</a:t>
            </a:r>
            <a:r>
              <a:rPr lang="ko-KR" altLang="en-US" sz="6000" b="1" dirty="0"/>
              <a:t> 설계 </a:t>
            </a:r>
          </a:p>
        </p:txBody>
      </p:sp>
    </p:spTree>
    <p:extLst>
      <p:ext uri="{BB962C8B-B14F-4D97-AF65-F5344CB8AC3E}">
        <p14:creationId xmlns:p14="http://schemas.microsoft.com/office/powerpoint/2010/main" val="141096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88841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b="1" dirty="0" err="1">
                <a:latin typeface="Yoon Loveletter" panose="02020603020101020101" pitchFamily="18" charset="-127"/>
                <a:ea typeface="Yoon Loveletter" panose="02020603020101020101" pitchFamily="18" charset="-127"/>
              </a:rPr>
              <a:t>백워드</a:t>
            </a:r>
            <a:r>
              <a:rPr lang="en-US" altLang="ko-KR" sz="5400" b="1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(backward)</a:t>
            </a:r>
            <a:r>
              <a:rPr lang="ko-KR" altLang="en-US" sz="5400" b="1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 설계</a:t>
            </a:r>
            <a:r>
              <a:rPr lang="en-US" altLang="ko-KR" sz="5400" b="1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…??</a:t>
            </a:r>
            <a:endParaRPr lang="ko-KR" altLang="en-US" sz="5400" b="1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292397188"/>
              </p:ext>
            </p:extLst>
          </p:nvPr>
        </p:nvGraphicFramePr>
        <p:xfrm>
          <a:off x="194928" y="2129204"/>
          <a:ext cx="417646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44977750"/>
              </p:ext>
            </p:extLst>
          </p:nvPr>
        </p:nvGraphicFramePr>
        <p:xfrm>
          <a:off x="4493500" y="2129204"/>
          <a:ext cx="417646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1131640" y="1625148"/>
            <a:ext cx="2808312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Yoon Loveletter" panose="02020603020101020101" pitchFamily="18" charset="-127"/>
                <a:ea typeface="Yoon Loveletter" panose="02020603020101020101" pitchFamily="18" charset="-127"/>
              </a:rPr>
              <a:t>일반적인 수업 설계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5452120" y="1625148"/>
            <a:ext cx="2808312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tx1"/>
                </a:solidFill>
                <a:latin typeface="Yoon Loveletter" panose="02020603020101020101" pitchFamily="18" charset="-127"/>
                <a:ea typeface="Yoon Loveletter" panose="02020603020101020101" pitchFamily="18" charset="-127"/>
              </a:rPr>
              <a:t>백워드</a:t>
            </a:r>
            <a:r>
              <a:rPr lang="ko-KR" altLang="en-US" sz="2000" dirty="0">
                <a:solidFill>
                  <a:schemeClr val="tx1"/>
                </a:solidFill>
                <a:latin typeface="Yoon Loveletter" panose="02020603020101020101" pitchFamily="18" charset="-127"/>
                <a:ea typeface="Yoon Loveletter" panose="02020603020101020101" pitchFamily="18" charset="-127"/>
              </a:rPr>
              <a:t> 수업 설계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4419" y="5589240"/>
            <a:ext cx="705678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latin typeface="Yoon Loveletter" panose="02020603020101020101" pitchFamily="18" charset="-127"/>
                <a:ea typeface="Yoon Loveletter" panose="02020603020101020101" pitchFamily="18" charset="-127"/>
              </a:rPr>
              <a:t>백워드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 설계는 수업목표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-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교육내용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-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평가를 자연스럽게 </a:t>
            </a:r>
            <a:endParaRPr lang="en-US" altLang="ko-KR" sz="24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연결 시키기 위한 수업설계 방식입니다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. </a:t>
            </a:r>
            <a:endParaRPr lang="ko-KR" altLang="en-US" sz="24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5D858-70FA-47DF-92BB-13F6E052C7E2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386878" cy="629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도넛 1"/>
          <p:cNvSpPr/>
          <p:nvPr/>
        </p:nvSpPr>
        <p:spPr>
          <a:xfrm rot="21308108">
            <a:off x="971599" y="4731357"/>
            <a:ext cx="1872208" cy="648072"/>
          </a:xfrm>
          <a:prstGeom prst="donut">
            <a:avLst>
              <a:gd name="adj" fmla="val 44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1547664" y="5871694"/>
            <a:ext cx="3528392" cy="936104"/>
          </a:xfrm>
          <a:prstGeom prst="wedgeRoundRectCallout">
            <a:avLst>
              <a:gd name="adj1" fmla="val -56269"/>
              <a:gd name="adj2" fmla="val -989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일반화 혹은 원리의 성격을 띠는 문장</a:t>
            </a:r>
          </a:p>
        </p:txBody>
      </p:sp>
      <p:sp>
        <p:nvSpPr>
          <p:cNvPr id="6" name="도넛 5"/>
          <p:cNvSpPr/>
          <p:nvPr/>
        </p:nvSpPr>
        <p:spPr>
          <a:xfrm rot="21308108">
            <a:off x="4860031" y="4329102"/>
            <a:ext cx="1872208" cy="648072"/>
          </a:xfrm>
          <a:prstGeom prst="donut">
            <a:avLst>
              <a:gd name="adj" fmla="val 44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5423926" y="5805264"/>
            <a:ext cx="3528392" cy="936104"/>
          </a:xfrm>
          <a:prstGeom prst="wedgeRoundRectCallout">
            <a:avLst>
              <a:gd name="adj1" fmla="val -42518"/>
              <a:gd name="adj2" fmla="val -11890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진정한 학습을 했다면 학습 후에 핵심 질문에 답할 수 있어야 함</a:t>
            </a:r>
            <a:r>
              <a:rPr lang="en-US" altLang="ko-KR" sz="2000" dirty="0">
                <a:latin typeface="SJ아이스베이비" panose="02020603020101020101" pitchFamily="18" charset="-127"/>
                <a:ea typeface="SJ아이스베이비" panose="02020603020101020101" pitchFamily="18" charset="-127"/>
              </a:rPr>
              <a:t>.</a:t>
            </a:r>
            <a:endParaRPr lang="ko-KR" altLang="en-US" sz="2000" dirty="0">
              <a:latin typeface="SJ아이스베이비" panose="02020603020101020101" pitchFamily="18" charset="-127"/>
              <a:ea typeface="SJ아이스베이비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A94D7-61F3-4FAF-8820-29C41C45280D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2" animBg="1"/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4716018" cy="3435955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9000" dirty="0">
                <a:latin typeface="GF_EyePrince_12px" panose="020F0601010101010101" pitchFamily="34" charset="-127"/>
                <a:ea typeface="GF_EyePrince_12px" panose="020F0601010101010101" pitchFamily="34" charset="-127"/>
              </a:rPr>
              <a:t>溫故知新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85800" y="3600450"/>
            <a:ext cx="7772400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400" b="0" i="0" spc="5">
                <a:solidFill>
                  <a:schemeClr val="tx1"/>
                </a:solidFill>
                <a:latin typeface="Yj CHMSOOT Bold" panose="02020603020101020101" pitchFamily="18" charset="-127"/>
                <a:ea typeface="Yj CHMSOOT Bold" panose="02020603020101020101" pitchFamily="18" charset="-127"/>
                <a:cs typeface="+mj-cs"/>
              </a:rPr>
              <a:t>옛 것을 알고 새 것을 익힌다.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BDC64-A399-451E-82B6-F0EDE9AB49BC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altLang="ko-KR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ko-KR" altLang="en-US" sz="3600" dirty="0"/>
              <a:t>전신반응 교수법</a:t>
            </a:r>
            <a:endParaRPr lang="en-US" altLang="ko-KR" sz="3600" dirty="0"/>
          </a:p>
          <a:p>
            <a:pPr marL="0" indent="0">
              <a:buNone/>
            </a:pPr>
            <a:r>
              <a:rPr lang="en-US" altLang="ko-KR" sz="3600" dirty="0"/>
              <a:t>    (Total Physical Response Method)</a:t>
            </a:r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r>
              <a:rPr lang="en-US" altLang="ko-KR" sz="2800" dirty="0"/>
              <a:t>-</a:t>
            </a:r>
            <a:r>
              <a:rPr lang="ko-KR" altLang="en-US" sz="2800" dirty="0"/>
              <a:t>어린 나이의 초기학습자에게 알맞음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-</a:t>
            </a:r>
            <a:r>
              <a:rPr lang="ko-KR" altLang="en-US" sz="2800" dirty="0"/>
              <a:t>내성적인 성격을 지닌 학생들은 발화에 대한 자신감이 결여되어 구두로 반응하기 쉽지 않음</a:t>
            </a:r>
            <a:r>
              <a:rPr lang="en-US" altLang="ko-KR" sz="2800" dirty="0"/>
              <a:t>-&gt;</a:t>
            </a:r>
            <a:r>
              <a:rPr lang="ko-KR" altLang="en-US" sz="2800" dirty="0"/>
              <a:t>몸으로 반응하게 하는 방법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-”</a:t>
            </a:r>
            <a:r>
              <a:rPr lang="ko-KR" altLang="en-US" sz="2800" dirty="0"/>
              <a:t>두 손을 머리에 올려 보세요</a:t>
            </a:r>
            <a:r>
              <a:rPr lang="en-US" altLang="ko-KR" sz="2800" dirty="0"/>
              <a:t>“</a:t>
            </a:r>
            <a:r>
              <a:rPr lang="ko-KR" altLang="en-US" sz="2800" dirty="0"/>
              <a:t>하면 두 손을 머리에 올리는 것</a:t>
            </a:r>
            <a:r>
              <a:rPr lang="en-US" altLang="ko-KR" sz="2800" dirty="0"/>
              <a:t>-&gt;</a:t>
            </a:r>
            <a:r>
              <a:rPr lang="ko-KR" altLang="en-US" sz="2800" dirty="0"/>
              <a:t>목표어를 충분히 알아듣지 못하는 학생도 신체의 움직임을 따라하는 과정에서 무슨뜻을 가진 단어인지 짐작 가능</a:t>
            </a:r>
            <a:br>
              <a:rPr lang="en-US" altLang="ko-KR" sz="2800" dirty="0"/>
            </a:br>
            <a:r>
              <a:rPr lang="en-US" altLang="ko-KR" sz="2800" dirty="0"/>
              <a:t>-</a:t>
            </a:r>
            <a:r>
              <a:rPr lang="ko-KR" altLang="en-US" sz="2800" dirty="0"/>
              <a:t>활용</a:t>
            </a:r>
            <a:r>
              <a:rPr lang="en-US" altLang="ko-KR" sz="2800" dirty="0"/>
              <a:t>) </a:t>
            </a:r>
            <a:r>
              <a:rPr lang="ko-KR" altLang="en-US" sz="2800" dirty="0"/>
              <a:t>가라사대 게임 등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KSL </a:t>
            </a:r>
            <a:r>
              <a:rPr lang="ko-KR" altLang="en-US" dirty="0"/>
              <a:t>교수학습 방법론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6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C8316C-204A-47B1-A8E3-4FB3E259F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800919"/>
              </p:ext>
            </p:extLst>
          </p:nvPr>
        </p:nvGraphicFramePr>
        <p:xfrm>
          <a:off x="3203848" y="91281"/>
          <a:ext cx="5904656" cy="6729794"/>
        </p:xfrm>
        <a:graphic>
          <a:graphicData uri="http://schemas.openxmlformats.org/drawingml/2006/table">
            <a:tbl>
              <a:tblPr/>
              <a:tblGrid>
                <a:gridCol w="587445">
                  <a:extLst>
                    <a:ext uri="{9D8B030D-6E8A-4147-A177-3AD203B41FA5}">
                      <a16:colId xmlns:a16="http://schemas.microsoft.com/office/drawing/2014/main" val="2347355121"/>
                    </a:ext>
                  </a:extLst>
                </a:gridCol>
                <a:gridCol w="527745">
                  <a:extLst>
                    <a:ext uri="{9D8B030D-6E8A-4147-A177-3AD203B41FA5}">
                      <a16:colId xmlns:a16="http://schemas.microsoft.com/office/drawing/2014/main" val="3354946461"/>
                    </a:ext>
                  </a:extLst>
                </a:gridCol>
                <a:gridCol w="972347">
                  <a:extLst>
                    <a:ext uri="{9D8B030D-6E8A-4147-A177-3AD203B41FA5}">
                      <a16:colId xmlns:a16="http://schemas.microsoft.com/office/drawing/2014/main" val="3164069809"/>
                    </a:ext>
                  </a:extLst>
                </a:gridCol>
                <a:gridCol w="2849002">
                  <a:extLst>
                    <a:ext uri="{9D8B030D-6E8A-4147-A177-3AD203B41FA5}">
                      <a16:colId xmlns:a16="http://schemas.microsoft.com/office/drawing/2014/main" val="4250986698"/>
                    </a:ext>
                  </a:extLst>
                </a:gridCol>
                <a:gridCol w="968117">
                  <a:extLst>
                    <a:ext uri="{9D8B030D-6E8A-4147-A177-3AD203B41FA5}">
                      <a16:colId xmlns:a16="http://schemas.microsoft.com/office/drawing/2014/main" val="1120060037"/>
                    </a:ext>
                  </a:extLst>
                </a:gridCol>
              </a:tblGrid>
              <a:tr h="4734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8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차시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8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</a:t>
                      </a:r>
                      <a:r>
                        <a:rPr lang="ko-KR" altLang="en-US" sz="1000" kern="0" spc="-18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날짜</a:t>
                      </a:r>
                      <a:r>
                        <a:rPr lang="en-US" altLang="ko-KR" sz="1000" kern="0" spc="-18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673" marR="36673" marT="10139" marB="101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과목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673" marR="36673" marT="10139" marB="101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맞춤형 수업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673" marR="36673" marT="10139" marB="101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학 습 활 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673" marR="36673" marT="10139" marB="101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WHERETO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6673" marR="36673" marT="10139" marB="101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478946"/>
                  </a:ext>
                </a:extLst>
              </a:tr>
              <a:tr h="11419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1~3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(10/9,11,12)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사회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⦁프로젝트 학습 안내 및 수행평가 안내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⦁프로젝트 학습 과제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온고지신 발명품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)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제시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옛날과 오늘날 사람들의 생활모습 살펴보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⦁옛날과 오늘날 생활모습을 기준에 따라 분 류하고 비교하기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6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en-US" sz="10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W, H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6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en-US" sz="10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E1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411761"/>
                  </a:ext>
                </a:extLst>
              </a:tr>
              <a:tr h="703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(10/17)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사회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⦁옛날과 오늘날의 의생활 알기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⦁옛날과 오늘날의 의생활 차이 알기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W, T, </a:t>
                      </a: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B0504000101010101" pitchFamily="34" charset="-127"/>
                        </a:rPr>
                        <a:t>H, </a:t>
                      </a: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E1, 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764659"/>
                  </a:ext>
                </a:extLst>
              </a:tr>
              <a:tr h="7039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4~6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(10/19)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사회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ko-KR" altLang="en-US" sz="1000" kern="0" spc="-6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옛날과 오늘날의 놀이 모습과 특징 살펴보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⦁옛날 놀이 해보기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⦁식생활의 변화 살펴보기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W, H, 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70007"/>
                  </a:ext>
                </a:extLst>
              </a:tr>
              <a:tr h="703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7~9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(10/20)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사회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⦁체험학습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밤가시 마을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⦁주생활의 변화 알아보기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⦁옛것을 체험하기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T, E1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96263"/>
                  </a:ext>
                </a:extLst>
              </a:tr>
              <a:tr h="7039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(10/23)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사회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김치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한복</a:t>
                      </a:r>
                      <a:r>
                        <a:rPr lang="en-US" altLang="ko-KR" sz="10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, </a:t>
                      </a:r>
                      <a:r>
                        <a:rPr lang="ko-KR" altLang="en-US" sz="1000" kern="0" spc="-5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온돌에 담긴 조상들의 멋과 슬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기 알아보기 </a:t>
                      </a:r>
                      <a:b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 온고지신 발명품 과제 제출 및 검토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21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en-US" sz="1000" kern="0" spc="-2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T, E1, R, E2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745177"/>
                  </a:ext>
                </a:extLst>
              </a:tr>
              <a:tr h="703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11~13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(10/24)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사회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⦁학습내용의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다양화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⦁수행평가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⦁옛날의 것과 오늘날의 것을 접목하여 새로운 발명품 만들기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E1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928009"/>
                  </a:ext>
                </a:extLst>
              </a:tr>
              <a:tr h="703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14~15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(10/26)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사회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⦁온고지신 박람회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en-US" sz="10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E2, T, O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96095"/>
                  </a:ext>
                </a:extLst>
              </a:tr>
              <a:tr h="703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16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(10/31)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사회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⦁평가</a:t>
                      </a:r>
                      <a:r>
                        <a:rPr lang="en-US" altLang="ko-KR" sz="9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(</a:t>
                      </a:r>
                      <a:r>
                        <a:rPr lang="ko-KR" altLang="en-US" sz="900" kern="0" spc="-4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자기평가</a:t>
                      </a:r>
                      <a:r>
                        <a:rPr lang="en-US" altLang="ko-KR" sz="9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, </a:t>
                      </a:r>
                      <a:r>
                        <a:rPr lang="ko-KR" altLang="en-US" sz="900" kern="0" spc="-4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상호평가</a:t>
                      </a:r>
                      <a:r>
                        <a:rPr lang="en-US" altLang="ko-KR" sz="9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, </a:t>
                      </a:r>
                      <a:r>
                        <a:rPr lang="ko-KR" altLang="en-US" sz="900" kern="0" spc="-4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글쓰기</a:t>
                      </a:r>
                      <a:r>
                        <a:rPr lang="en-US" altLang="ko-KR" sz="9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⦁단원 학습 내용 정리하기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6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⦁</a:t>
                      </a:r>
                      <a:r>
                        <a:rPr lang="en-US" sz="10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E2, R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1773" marR="51773" marT="25886" marB="2588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5159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FE1A83-C112-46AF-B1C3-6377C9EF35BC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altLang="ko-KR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342ECA-9C0E-4A66-8F11-2C6B18677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33102"/>
              </p:ext>
            </p:extLst>
          </p:nvPr>
        </p:nvGraphicFramePr>
        <p:xfrm>
          <a:off x="107504" y="980728"/>
          <a:ext cx="3024336" cy="2977029"/>
        </p:xfrm>
        <a:graphic>
          <a:graphicData uri="http://schemas.openxmlformats.org/drawingml/2006/table">
            <a:tbl>
              <a:tblPr/>
              <a:tblGrid>
                <a:gridCol w="845839">
                  <a:extLst>
                    <a:ext uri="{9D8B030D-6E8A-4147-A177-3AD203B41FA5}">
                      <a16:colId xmlns:a16="http://schemas.microsoft.com/office/drawing/2014/main" val="1598165082"/>
                    </a:ext>
                  </a:extLst>
                </a:gridCol>
                <a:gridCol w="2178497">
                  <a:extLst>
                    <a:ext uri="{9D8B030D-6E8A-4147-A177-3AD203B41FA5}">
                      <a16:colId xmlns:a16="http://schemas.microsoft.com/office/drawing/2014/main" val="1403958085"/>
                    </a:ext>
                  </a:extLst>
                </a:gridCol>
              </a:tblGrid>
              <a:tr h="2978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교 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사회 </a:t>
                      </a:r>
                      <a:endParaRPr lang="ko-KR" altLang="en-US" sz="1100" kern="0" spc="-6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38274"/>
                  </a:ext>
                </a:extLst>
              </a:tr>
              <a:tr h="2353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학 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3</a:t>
                      </a:r>
                      <a:r>
                        <a:rPr lang="ko-KR" altLang="en-US" sz="11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학년 </a:t>
                      </a:r>
                      <a:endParaRPr lang="ko-KR" altLang="en-US" sz="1100" kern="0" spc="-6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178586"/>
                  </a:ext>
                </a:extLst>
              </a:tr>
              <a:tr h="2665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단 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2. </a:t>
                      </a:r>
                      <a:r>
                        <a:rPr lang="ko-KR" altLang="en-US" sz="11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  <a:ea typeface="맑은 고딕" panose="020B0503020000020004" pitchFamily="34" charset="-127"/>
                        </a:rPr>
                        <a:t>달라지는 생활 모습 </a:t>
                      </a:r>
                      <a:endParaRPr lang="ko-KR" altLang="en-US" sz="1100" kern="0" spc="-60">
                        <a:solidFill>
                          <a:srgbClr val="000000"/>
                        </a:solidFill>
                        <a:effectLst/>
                        <a:latin typeface="맑은 고딕" panose="020B0503020000020004" pitchFamily="34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705886"/>
                  </a:ext>
                </a:extLst>
              </a:tr>
              <a:tr h="9322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단원목표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431800" algn="l"/>
                        </a:tabLst>
                      </a:pPr>
                      <a:r>
                        <a:rPr lang="ko-KR" altLang="en-US" sz="1100" kern="0" spc="-6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옛날과 오늘날 사람들의 생활 모습의 유사점과 차이점을 알고 옛날 생활 모습의 특징을 오늘날 생활에 맞게 변형시킬 수 있다</a:t>
                      </a:r>
                      <a:r>
                        <a:rPr lang="en-US" altLang="ko-KR" sz="11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. </a:t>
                      </a:r>
                      <a:endParaRPr lang="ko-KR" altLang="en-US" sz="10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584710"/>
                  </a:ext>
                </a:extLst>
              </a:tr>
              <a:tr h="9322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성취기준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800" algn="l"/>
                          <a:tab pos="431800" algn="l"/>
                        </a:tabLs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옛날과 오늘날의 의식주 생활 및 놀이를 비교하는 활동을 통해 변화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, 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유사성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, 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차이점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, 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34" charset="-127"/>
                        </a:rPr>
                        <a:t>인과관계를 학습한다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34" charset="-127"/>
                        </a:rPr>
                        <a:t>. </a:t>
                      </a:r>
                      <a:endParaRPr lang="ko-KR" altLang="en-US" sz="1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88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6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4716018" cy="3435955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7900">
                <a:latin typeface="Yj CHMSOOT Bold" panose="02020603020101020101" pitchFamily="18" charset="-127"/>
                <a:ea typeface="Yj CHMSOOT Bold" panose="02020603020101020101" pitchFamily="18" charset="-127"/>
              </a:rPr>
              <a:t>溫故知新 박람회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20080" y="4334490"/>
            <a:ext cx="3923919" cy="2523510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200" b="0" i="0" spc="5">
                <a:solidFill>
                  <a:schemeClr val="tx1"/>
                </a:solidFill>
                <a:latin typeface="Yj CHMSOOT Bold" panose="02020603020101020101" pitchFamily="18" charset="-127"/>
                <a:ea typeface="Yj CHMSOOT Bold" panose="02020603020101020101" pitchFamily="18" charset="-127"/>
              </a:rPr>
              <a:t>평가 기준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>
          <a:xfrm>
            <a:off x="179451" y="1600200"/>
            <a:ext cx="8713089" cy="4525963"/>
          </a:xfrm>
        </p:spPr>
        <p:txBody>
          <a:bodyPr/>
          <a:lstStyle/>
          <a:p>
            <a:pPr defTabSz="914400" eaLnBrk="1" latinLnBrk="1" hangingPunct="1">
              <a:lnSpc>
                <a:spcPct val="20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2800" b="0" i="0" spc="5">
                <a:solidFill>
                  <a:schemeClr val="tx1"/>
                </a:solidFill>
                <a:latin typeface="Yj CHMSOOT Bold" panose="02020603020101020101" pitchFamily="18" charset="-127"/>
                <a:ea typeface="Yj CHMSOOT Bold" panose="02020603020101020101" pitchFamily="18" charset="-127"/>
                <a:cs typeface="+mj-cs"/>
              </a:rPr>
              <a:t>· 옛 것과 오늘날의 것의 장점이 잘 들어가 있는가?</a:t>
            </a:r>
          </a:p>
          <a:p>
            <a:pPr marL="0" indent="0" defTabSz="914400" eaLnBrk="1" latinLnBrk="1" hangingPunct="1">
              <a:lnSpc>
                <a:spcPct val="200000"/>
              </a:lnSpc>
              <a:spcBef>
                <a:spcPct val="0"/>
              </a:spcBef>
              <a:buFont typeface="Arial"/>
              <a:buNone/>
              <a:defRPr lang="ko-KR" altLang="en-US"/>
            </a:pPr>
            <a:r>
              <a:rPr lang="ko-KR" altLang="en-US" sz="2700" b="0" i="0" spc="5">
                <a:solidFill>
                  <a:srgbClr val="000000"/>
                </a:solidFill>
                <a:latin typeface="Yj CHMSOOT Bold" panose="02020603020101020101" pitchFamily="18" charset="-127"/>
                <a:ea typeface="Yj CHMSOOT Bold" panose="02020603020101020101" pitchFamily="18" charset="-127"/>
              </a:rPr>
              <a:t>· </a:t>
            </a:r>
            <a:r>
              <a:rPr lang="ko-KR" altLang="en-US" sz="2700" b="0" i="0" spc="5">
                <a:solidFill>
                  <a:schemeClr val="tx1"/>
                </a:solidFill>
                <a:latin typeface="Yj CHMSOOT Bold" panose="02020603020101020101" pitchFamily="18" charset="-127"/>
                <a:ea typeface="Yj CHMSOOT Bold" panose="02020603020101020101" pitchFamily="18" charset="-127"/>
                <a:cs typeface="+mj-cs"/>
              </a:rPr>
              <a:t>실제로 활용 가능한가?</a:t>
            </a:r>
            <a:br>
              <a:rPr lang="ko-KR" altLang="en-US" sz="2700" b="0" i="0" spc="5">
                <a:solidFill>
                  <a:schemeClr val="tx1"/>
                </a:solidFill>
                <a:latin typeface="Yj CHMSOOT Bold" panose="02020603020101020101" pitchFamily="18" charset="-127"/>
                <a:ea typeface="Yj CHMSOOT Bold" panose="02020603020101020101" pitchFamily="18" charset="-127"/>
                <a:cs typeface="+mj-cs"/>
              </a:rPr>
            </a:br>
            <a:r>
              <a:rPr lang="ko-KR" altLang="en-US" sz="2700" b="0" i="0" spc="5">
                <a:solidFill>
                  <a:srgbClr val="000000"/>
                </a:solidFill>
                <a:latin typeface="Yj CHMSOOT Bold" panose="02020603020101020101" pitchFamily="18" charset="-127"/>
                <a:ea typeface="Yj CHMSOOT Bold" panose="02020603020101020101" pitchFamily="18" charset="-127"/>
              </a:rPr>
              <a:t>· 성실하게 완성도 있게 만들었는가?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19631" y="131645"/>
            <a:ext cx="1607974" cy="1468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493EE-2DC7-47C2-BF70-5B4923930335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altLang="ko-KR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3337" y="573030"/>
            <a:ext cx="9017326" cy="5711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42F16-45A6-4F45-B7DA-C2B39C6C48B9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altLang="ko-K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A66E-DC5D-42B1-AF3E-7FC670D1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3-1 </a:t>
            </a:r>
            <a:r>
              <a:rPr lang="ko-KR" altLang="en-US" sz="3200" dirty="0"/>
              <a:t>재외동포를 위한 한국어 교재 </a:t>
            </a:r>
            <a:r>
              <a:rPr lang="en-US" altLang="ko-KR" sz="3200" dirty="0"/>
              <a:t>5</a:t>
            </a:r>
            <a:r>
              <a:rPr lang="ko-KR" altLang="en-US" sz="3200" dirty="0"/>
              <a:t>단원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E91B-9D82-4935-984F-58110BA91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600" dirty="0"/>
              <a:t>단원 목표 어휘</a:t>
            </a:r>
            <a:r>
              <a:rPr lang="en-US" altLang="ko-KR" sz="3600" dirty="0"/>
              <a:t>: </a:t>
            </a:r>
            <a:r>
              <a:rPr lang="ko-KR" altLang="en-US" sz="3600" dirty="0"/>
              <a:t>질서</a:t>
            </a:r>
            <a:r>
              <a:rPr lang="en-US" altLang="ko-KR" sz="3600" dirty="0"/>
              <a:t>,</a:t>
            </a:r>
            <a:r>
              <a:rPr lang="ko-KR" altLang="en-US" sz="3600" dirty="0"/>
              <a:t>규칙</a:t>
            </a:r>
            <a:endParaRPr lang="en-US" altLang="ko-KR" sz="3600" dirty="0"/>
          </a:p>
          <a:p>
            <a:pPr marL="0" indent="0">
              <a:buNone/>
            </a:pPr>
            <a:r>
              <a:rPr lang="ko-KR" altLang="en-US" sz="3600" dirty="0"/>
              <a:t>단원 목표 문법 및 표현</a:t>
            </a:r>
            <a:r>
              <a:rPr lang="en-US" altLang="ko-KR" sz="3600" dirty="0"/>
              <a:t>: -(</a:t>
            </a:r>
            <a:r>
              <a:rPr lang="ko-KR" altLang="en-US" sz="3600" dirty="0"/>
              <a:t>으</a:t>
            </a:r>
            <a:r>
              <a:rPr lang="en-US" altLang="ko-KR" sz="3600" dirty="0"/>
              <a:t>)</a:t>
            </a:r>
            <a:r>
              <a:rPr lang="ko-KR" altLang="en-US" sz="3600" dirty="0"/>
              <a:t>면 안돼요</a:t>
            </a:r>
            <a:r>
              <a:rPr lang="en-US" altLang="ko-KR" sz="3600" dirty="0"/>
              <a:t>, </a:t>
            </a:r>
            <a:r>
              <a:rPr lang="ko-KR" altLang="en-US" sz="3600" dirty="0"/>
              <a:t>때문에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r>
              <a:rPr lang="ko-KR" altLang="en-US" sz="3600" dirty="0"/>
              <a:t>평가 계획</a:t>
            </a:r>
            <a:r>
              <a:rPr lang="en-US" altLang="ko-KR" sz="3600" dirty="0"/>
              <a:t>: </a:t>
            </a:r>
            <a:r>
              <a:rPr lang="ko-KR" altLang="en-US" sz="3600" dirty="0"/>
              <a:t>우리한국학교의 규칙안내판 만들기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7C6C2-0222-4C4B-BB6D-5B7239E753E6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ko-KR" altLang="en-US" dirty="0"/>
              <a:t>백워드교육과정</a:t>
            </a:r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C8AF-A390-4914-A041-3146D015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일기쓰기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23B1B-8288-41F6-BA97-D8B2D93A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장점</a:t>
            </a:r>
            <a:r>
              <a:rPr lang="en-US" altLang="ko-KR" dirty="0"/>
              <a:t>: </a:t>
            </a:r>
            <a:r>
              <a:rPr lang="ko-KR" altLang="en-US" dirty="0"/>
              <a:t>훌륭한 복습방법이 된다</a:t>
            </a:r>
            <a:r>
              <a:rPr lang="en-US" altLang="ko-KR" dirty="0"/>
              <a:t>, </a:t>
            </a:r>
            <a:r>
              <a:rPr lang="ko-KR" altLang="en-US" dirty="0"/>
              <a:t>교재 혹은 책의 문장들을 유심히 보게 된다</a:t>
            </a:r>
            <a:r>
              <a:rPr lang="en-US" altLang="ko-KR" dirty="0"/>
              <a:t>, </a:t>
            </a:r>
            <a:r>
              <a:rPr lang="ko-KR" altLang="en-US" dirty="0"/>
              <a:t>한번 써본 것은 잘 잊어버리지 않는다</a:t>
            </a:r>
            <a:r>
              <a:rPr lang="en-US" altLang="ko-KR" dirty="0"/>
              <a:t>.</a:t>
            </a:r>
          </a:p>
          <a:p>
            <a:r>
              <a:rPr lang="en-US" dirty="0"/>
              <a:t>&lt;</a:t>
            </a:r>
            <a:r>
              <a:rPr lang="ko-KR" altLang="en-US" dirty="0"/>
              <a:t>주제일기</a:t>
            </a:r>
            <a:r>
              <a:rPr lang="en-US" altLang="ko-KR" dirty="0"/>
              <a:t>&gt; - </a:t>
            </a:r>
            <a:r>
              <a:rPr lang="ko-KR" altLang="en-US" dirty="0"/>
              <a:t>나에게 요술램프가 있다면 빌고 싶은 세 가지 소원</a:t>
            </a:r>
            <a:r>
              <a:rPr lang="en-US" altLang="ko-KR" dirty="0"/>
              <a:t>/</a:t>
            </a:r>
            <a:r>
              <a:rPr lang="ko-KR" altLang="en-US" dirty="0"/>
              <a:t>일 년중 내가 가장 기다리는 순간</a:t>
            </a:r>
            <a:r>
              <a:rPr lang="en-US" altLang="ko-KR" dirty="0"/>
              <a:t>/</a:t>
            </a:r>
            <a:r>
              <a:rPr lang="ko-KR" altLang="en-US" dirty="0"/>
              <a:t>내가 생각하는 </a:t>
            </a:r>
            <a:r>
              <a:rPr lang="en-US" altLang="ko-KR" dirty="0"/>
              <a:t>“</a:t>
            </a:r>
            <a:r>
              <a:rPr lang="ko-KR" altLang="en-US" dirty="0"/>
              <a:t>좋은 친구란</a:t>
            </a:r>
            <a:r>
              <a:rPr lang="en-US" altLang="ko-KR" dirty="0"/>
              <a:t>”/</a:t>
            </a:r>
            <a:r>
              <a:rPr lang="ko-KR" altLang="en-US" dirty="0"/>
              <a:t>내가 가장 행복한 순간은</a:t>
            </a:r>
            <a:r>
              <a:rPr lang="en-US" altLang="ko-KR" dirty="0"/>
              <a:t>? </a:t>
            </a:r>
            <a:r>
              <a:rPr lang="ko-KR" altLang="en-US" dirty="0"/>
              <a:t>등등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D87F1-CE4A-463A-B71E-3349E6853C71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</a:t>
            </a:r>
            <a:r>
              <a:rPr lang="ko-KR" altLang="en-US" dirty="0"/>
              <a:t>그외</a:t>
            </a:r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C8AF-A390-4914-A041-3146D015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독서교육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23B1B-8288-41F6-BA97-D8B2D93A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/>
              <a:t>슬로우리딩</a:t>
            </a:r>
            <a:r>
              <a:rPr lang="en-US" altLang="ko-KR" sz="4400" dirty="0"/>
              <a:t> –</a:t>
            </a:r>
            <a:r>
              <a:rPr lang="ko-KR" altLang="en-US" sz="4400" dirty="0"/>
              <a:t>천천히 읽고 깊게 생각하기</a:t>
            </a:r>
            <a:r>
              <a:rPr lang="en-US" altLang="ko-KR" sz="4400" dirty="0"/>
              <a:t>(</a:t>
            </a:r>
            <a:r>
              <a:rPr lang="ko-KR" altLang="en-US" sz="4400" dirty="0"/>
              <a:t>재구성</a:t>
            </a:r>
            <a:r>
              <a:rPr lang="en-US" altLang="ko-KR" sz="4400" dirty="0"/>
              <a:t>)</a:t>
            </a:r>
          </a:p>
          <a:p>
            <a:r>
              <a:rPr lang="ko-KR" altLang="en-US" sz="4400" dirty="0"/>
              <a:t>윤독도서</a:t>
            </a:r>
            <a:r>
              <a:rPr lang="en-US" altLang="ko-KR" sz="4400" dirty="0"/>
              <a:t>- </a:t>
            </a:r>
            <a:r>
              <a:rPr lang="ko-KR" altLang="en-US" sz="4400" dirty="0"/>
              <a:t>다 같은 책을 읽고 스스로 문제를 만들기</a:t>
            </a:r>
            <a:endParaRPr lang="en-US" altLang="ko-KR" sz="4400" dirty="0"/>
          </a:p>
          <a:p>
            <a:pPr marL="0" indent="0">
              <a:buNone/>
            </a:pPr>
            <a:endParaRPr lang="en-US" altLang="ko-KR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D87F1-CE4A-463A-B71E-3349E6853C71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</a:t>
            </a:r>
            <a:r>
              <a:rPr lang="ko-KR" altLang="en-US" dirty="0"/>
              <a:t>그외</a:t>
            </a:r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C8AF-A390-4914-A041-3146D015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42615"/>
            <a:ext cx="8229600" cy="1143000"/>
          </a:xfrm>
        </p:spPr>
        <p:txBody>
          <a:bodyPr/>
          <a:lstStyle/>
          <a:p>
            <a:r>
              <a:rPr lang="ko-KR" altLang="en-US"/>
              <a:t>질의응답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D87F1-CE4A-463A-B71E-3349E6853C71}"/>
              </a:ext>
            </a:extLst>
          </p:cNvPr>
          <p:cNvSpPr txBox="1"/>
          <p:nvPr/>
        </p:nvSpPr>
        <p:spPr>
          <a:xfrm>
            <a:off x="179512" y="9128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</a:t>
            </a:r>
            <a:r>
              <a:rPr lang="ko-KR" altLang="en-US" dirty="0"/>
              <a:t>질의응답</a:t>
            </a:r>
            <a:endParaRPr lang="en-US" altLang="ko-KR" dirty="0"/>
          </a:p>
          <a:p>
            <a:endParaRPr lang="en-US" dirty="0"/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A5406689-9F58-4DE6-91D8-8BDB410A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2060847"/>
            <a:ext cx="4506208" cy="40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31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B642-F975-4168-B0BB-F9A6F77D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2499" y="27357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z="7200" dirty="0"/>
              <a:t>감사합니다</a:t>
            </a:r>
            <a:endParaRPr lang="en-US" sz="7200" dirty="0"/>
          </a:p>
        </p:txBody>
      </p:sp>
      <p:pic>
        <p:nvPicPr>
          <p:cNvPr id="13320" name="Picture 8" descr="Image result for ì¶ì ì´ëª¨í°ì½">
            <a:extLst>
              <a:ext uri="{FF2B5EF4-FFF2-40B4-BE49-F238E27FC236}">
                <a16:creationId xmlns:a16="http://schemas.microsoft.com/office/drawing/2014/main" id="{69C6D4A6-2A3B-4CB3-A18F-560977A9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02" y="454360"/>
            <a:ext cx="396618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4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000" dirty="0"/>
              <a:t>2) </a:t>
            </a:r>
            <a:r>
              <a:rPr lang="ko-KR" altLang="en-US" sz="4000" dirty="0"/>
              <a:t>자연적 접근 방법</a:t>
            </a:r>
            <a:endParaRPr lang="en-US" altLang="ko-KR" sz="4000" dirty="0"/>
          </a:p>
          <a:p>
            <a:pPr marL="0" indent="0">
              <a:buNone/>
            </a:pPr>
            <a:r>
              <a:rPr lang="en-US" altLang="ko-KR" sz="4000" dirty="0"/>
              <a:t>    (Natural Approach)</a:t>
            </a:r>
          </a:p>
          <a:p>
            <a:pPr marL="0" indent="0">
              <a:buNone/>
            </a:pPr>
            <a:endParaRPr lang="en-US" altLang="ko-KR" sz="4000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모국어를 배우는 것처럼 자연스러운 습득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많이 듣고 읽고 자연스럽게 따라하기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주변 환경에서 목표 언어의 절대적인 </a:t>
            </a:r>
            <a:r>
              <a:rPr lang="en-US" altLang="ko-KR" dirty="0"/>
              <a:t>input</a:t>
            </a:r>
            <a:r>
              <a:rPr lang="ko-KR" altLang="en-US" dirty="0"/>
              <a:t>양이 중요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-KFL</a:t>
            </a:r>
            <a:r>
              <a:rPr lang="ko-KR" altLang="en-US" dirty="0"/>
              <a:t>환경에서 어려운 교수 접근법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KSL </a:t>
            </a:r>
            <a:r>
              <a:rPr lang="ko-KR" altLang="en-US" dirty="0"/>
              <a:t>교수학습 방법론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3">
            <a:extLst>
              <a:ext uri="{FF2B5EF4-FFF2-40B4-BE49-F238E27FC236}">
                <a16:creationId xmlns:a16="http://schemas.microsoft.com/office/drawing/2014/main" id="{A40FA171-73DF-4554-974C-D23DAAF48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59" y="3717032"/>
            <a:ext cx="3891032" cy="28733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3) </a:t>
            </a:r>
            <a:r>
              <a:rPr lang="ko-KR" altLang="en-US" sz="3600" dirty="0"/>
              <a:t>내용 중심 교수법</a:t>
            </a:r>
            <a:endParaRPr lang="en-US" altLang="ko-KR" sz="3600" dirty="0"/>
          </a:p>
          <a:p>
            <a:pPr marL="0" indent="0">
              <a:buNone/>
            </a:pPr>
            <a:r>
              <a:rPr lang="en-US" altLang="ko-KR" sz="3600" dirty="0"/>
              <a:t>   (Content-Based Approach)</a:t>
            </a:r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r>
              <a:rPr lang="en-US" altLang="ko-KR" sz="2800" dirty="0"/>
              <a:t>-1</a:t>
            </a:r>
            <a:r>
              <a:rPr lang="ko-KR" altLang="en-US" sz="2800" dirty="0"/>
              <a:t>차 목적은 수업내용 학습</a:t>
            </a:r>
            <a:r>
              <a:rPr lang="en-US" altLang="ko-KR" sz="2800" dirty="0"/>
              <a:t>, 2</a:t>
            </a:r>
            <a:r>
              <a:rPr lang="ko-KR" altLang="en-US" sz="2800" dirty="0"/>
              <a:t>차 목적은 교수 언어 습득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  (</a:t>
            </a:r>
            <a:r>
              <a:rPr lang="ko-KR" altLang="en-US" sz="2800" dirty="0"/>
              <a:t>주제</a:t>
            </a:r>
            <a:r>
              <a:rPr lang="en-US" altLang="ko-KR" sz="2800" dirty="0"/>
              <a:t>/</a:t>
            </a:r>
            <a:r>
              <a:rPr lang="ko-KR" altLang="en-US" sz="2800" dirty="0"/>
              <a:t>테마 중심 수업</a:t>
            </a:r>
            <a:r>
              <a:rPr lang="en-US" altLang="ko-KR" sz="2800" dirty="0"/>
              <a:t>)</a:t>
            </a:r>
          </a:p>
          <a:p>
            <a:pPr marL="0" indent="0">
              <a:buNone/>
            </a:pPr>
            <a:r>
              <a:rPr lang="en-US" altLang="ko-KR" sz="2800" dirty="0"/>
              <a:t>-</a:t>
            </a:r>
            <a:r>
              <a:rPr lang="ko-KR" altLang="en-US" sz="2800" dirty="0"/>
              <a:t>학습자의 현실세계와 연결된 실제적인 언어학습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-</a:t>
            </a:r>
            <a:r>
              <a:rPr lang="ko-KR" altLang="en-US" sz="2800" dirty="0"/>
              <a:t>학습자의 자연스럽고 강력한 목표 언어 몰입 가능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KSL </a:t>
            </a:r>
            <a:r>
              <a:rPr lang="ko-KR" altLang="en-US" dirty="0"/>
              <a:t>교수학습 방법론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4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9604BDA-BD53-432B-9B39-707DD939C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14155" r="11557" b="1339"/>
          <a:stretch/>
        </p:blipFill>
        <p:spPr bwMode="auto">
          <a:xfrm>
            <a:off x="5495061" y="73579"/>
            <a:ext cx="3528390" cy="26803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8270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400" dirty="0"/>
              <a:t>외국어 교육에서의 고민</a:t>
            </a:r>
            <a:r>
              <a:rPr lang="en-US" altLang="ko-KR" sz="4400" dirty="0"/>
              <a:t>…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1" y="91281"/>
            <a:ext cx="334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ko-KR" altLang="en-US" dirty="0"/>
              <a:t>언어교육의 고민과 해결방안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48A56-A127-41E8-8D63-3A2769B182CF}"/>
              </a:ext>
            </a:extLst>
          </p:cNvPr>
          <p:cNvSpPr/>
          <p:nvPr/>
        </p:nvSpPr>
        <p:spPr>
          <a:xfrm>
            <a:off x="1182366" y="1790242"/>
            <a:ext cx="3240360" cy="1584176"/>
          </a:xfrm>
          <a:prstGeom prst="rect">
            <a:avLst/>
          </a:prstGeom>
          <a:solidFill>
            <a:srgbClr val="789F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말하기 중심 수업</a:t>
            </a:r>
            <a:endParaRPr lang="en-US" sz="28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F0107-7531-4FF3-964E-5B126A36CA85}"/>
              </a:ext>
            </a:extLst>
          </p:cNvPr>
          <p:cNvSpPr/>
          <p:nvPr/>
        </p:nvSpPr>
        <p:spPr>
          <a:xfrm>
            <a:off x="4782766" y="1790242"/>
            <a:ext cx="3240360" cy="1584176"/>
          </a:xfrm>
          <a:prstGeom prst="rect">
            <a:avLst/>
          </a:prstGeom>
          <a:solidFill>
            <a:srgbClr val="789F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학생들의 수준차 극복한 수업</a:t>
            </a:r>
            <a:endParaRPr lang="en-US" sz="28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563440A-BCF6-44C7-9DCF-577B2CD9FA0D}"/>
              </a:ext>
            </a:extLst>
          </p:cNvPr>
          <p:cNvSpPr/>
          <p:nvPr/>
        </p:nvSpPr>
        <p:spPr>
          <a:xfrm>
            <a:off x="1038350" y="3716039"/>
            <a:ext cx="7488832" cy="2376264"/>
          </a:xfrm>
          <a:prstGeom prst="wedgeRoundRectCallout">
            <a:avLst>
              <a:gd name="adj1" fmla="val -36506"/>
              <a:gd name="adj2" fmla="val -60408"/>
              <a:gd name="adj3" fmla="val 16667"/>
            </a:avLst>
          </a:prstGeom>
          <a:solidFill>
            <a:srgbClr val="B4936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P</a:t>
            </a:r>
            <a:r>
              <a:rPr 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resentation(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제시 단계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)-</a:t>
            </a:r>
            <a:r>
              <a:rPr lang="en-US" altLang="ko-KR" sz="40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P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ractice(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연습 단계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)-</a:t>
            </a:r>
            <a:r>
              <a:rPr lang="en-US" altLang="ko-KR" sz="40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P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roduction(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활용 단계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)</a:t>
            </a:r>
          </a:p>
          <a:p>
            <a:pPr algn="ctr"/>
            <a:r>
              <a:rPr 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-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주의할 점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: 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적절한 양의 핵심 문형 및 어휘 명확하게 제시</a:t>
            </a:r>
            <a:endParaRPr lang="en-US" altLang="ko-KR" sz="24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  <a:p>
            <a:pPr algn="ctr"/>
            <a:r>
              <a:rPr 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-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교사중심</a:t>
            </a:r>
            <a:r>
              <a:rPr lang="en-US" altLang="ko-KR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-&gt;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학생중심</a:t>
            </a:r>
            <a:endParaRPr lang="en-US" altLang="ko-KR" sz="24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  <a:p>
            <a:pPr algn="ctr"/>
            <a:r>
              <a:rPr 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-</a:t>
            </a:r>
            <a:r>
              <a:rPr lang="ko-KR" altLang="en-US" sz="24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활용 단계의 시간 충분히 제공</a:t>
            </a:r>
            <a:endParaRPr lang="en-US" sz="24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</p:txBody>
      </p:sp>
      <p:pic>
        <p:nvPicPr>
          <p:cNvPr id="9" name="Picture 2" descr="ê´ë ¨ ì´ë¯¸ì§">
            <a:extLst>
              <a:ext uri="{FF2B5EF4-FFF2-40B4-BE49-F238E27FC236}">
                <a16:creationId xmlns:a16="http://schemas.microsoft.com/office/drawing/2014/main" id="{95BEB849-A8BD-4554-962D-BB0AB0B8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5" y="1255945"/>
            <a:ext cx="7530141" cy="45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73602C4-14E1-4D95-89D4-757DA5DF2CC5}"/>
              </a:ext>
            </a:extLst>
          </p:cNvPr>
          <p:cNvSpPr/>
          <p:nvPr/>
        </p:nvSpPr>
        <p:spPr>
          <a:xfrm>
            <a:off x="1190750" y="3868439"/>
            <a:ext cx="7488832" cy="2376264"/>
          </a:xfrm>
          <a:prstGeom prst="wedgeRoundRectCallout">
            <a:avLst>
              <a:gd name="adj1" fmla="val 34021"/>
              <a:gd name="adj2" fmla="val -70172"/>
              <a:gd name="adj3" fmla="val 16667"/>
            </a:avLst>
          </a:prstGeom>
          <a:solidFill>
            <a:srgbClr val="B4936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모둠활동을 통한 또래 상호작용</a:t>
            </a:r>
            <a:r>
              <a:rPr lang="en-US" altLang="ko-KR" sz="36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(Peer Teaching)</a:t>
            </a:r>
            <a:r>
              <a:rPr lang="ko-KR" altLang="en-US" sz="36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 촉진할 수 있는 활동 제시</a:t>
            </a:r>
            <a:endParaRPr lang="en-US" altLang="ko-KR" sz="36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  <a:p>
            <a:pPr algn="ctr"/>
            <a:endParaRPr lang="en-US" sz="24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2EE1AD1-6B37-4DBB-A892-640C919CD790}"/>
              </a:ext>
            </a:extLst>
          </p:cNvPr>
          <p:cNvSpPr/>
          <p:nvPr/>
        </p:nvSpPr>
        <p:spPr>
          <a:xfrm rot="5400000">
            <a:off x="4288455" y="3554289"/>
            <a:ext cx="688927" cy="962573"/>
          </a:xfrm>
          <a:prstGeom prst="rightArrow">
            <a:avLst/>
          </a:prstGeom>
          <a:solidFill>
            <a:srgbClr val="7893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900188-946C-418E-ABA3-EC001E7D5B62}"/>
              </a:ext>
            </a:extLst>
          </p:cNvPr>
          <p:cNvSpPr/>
          <p:nvPr/>
        </p:nvSpPr>
        <p:spPr>
          <a:xfrm>
            <a:off x="3319025" y="4785290"/>
            <a:ext cx="2627786" cy="1188132"/>
          </a:xfrm>
          <a:prstGeom prst="roundRect">
            <a:avLst/>
          </a:prstGeom>
          <a:solidFill>
            <a:srgbClr val="7893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latin typeface="Yoon Loveletter" panose="02020603020101020101" pitchFamily="18" charset="-127"/>
                <a:ea typeface="Yoon Loveletter" panose="02020603020101020101" pitchFamily="18" charset="-127"/>
              </a:rPr>
              <a:t>놀이 교육</a:t>
            </a:r>
            <a:endParaRPr lang="en-US" sz="4000" dirty="0">
              <a:latin typeface="Yoon Loveletter" panose="02020603020101020101" pitchFamily="18" charset="-127"/>
              <a:ea typeface="Yoon Lovelette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85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1)  </a:t>
            </a:r>
            <a:r>
              <a:rPr lang="ko-KR" altLang="en-US" sz="3600" dirty="0"/>
              <a:t>초성 카드 놀이</a:t>
            </a:r>
            <a:r>
              <a:rPr lang="en-US" altLang="ko-KR" sz="3600" dirty="0"/>
              <a:t>(</a:t>
            </a:r>
            <a:r>
              <a:rPr lang="ko-KR" altLang="en-US" sz="3600" dirty="0"/>
              <a:t>훈민정음 놀이</a:t>
            </a:r>
            <a:r>
              <a:rPr lang="en-US" altLang="ko-KR" sz="3600" dirty="0"/>
              <a:t>)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ko-KR" altLang="en-US" dirty="0"/>
              <a:t>언어교육의 고민과 해결방안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9DBF9A-0B78-4498-B691-A04D69BB5DE3}"/>
              </a:ext>
            </a:extLst>
          </p:cNvPr>
          <p:cNvSpPr/>
          <p:nvPr/>
        </p:nvSpPr>
        <p:spPr>
          <a:xfrm>
            <a:off x="668355" y="1604702"/>
            <a:ext cx="8018445" cy="4548553"/>
          </a:xfrm>
          <a:prstGeom prst="roundRect">
            <a:avLst>
              <a:gd name="adj" fmla="val 8051"/>
            </a:avLst>
          </a:prstGeom>
          <a:solidFill>
            <a:srgbClr val="5FAD7D"/>
          </a:solidFill>
          <a:ln w="76200">
            <a:solidFill>
              <a:srgbClr val="B4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321234-FEC0-4D51-8DD7-28C91CCD7127}"/>
              </a:ext>
            </a:extLst>
          </p:cNvPr>
          <p:cNvSpPr/>
          <p:nvPr/>
        </p:nvSpPr>
        <p:spPr>
          <a:xfrm>
            <a:off x="768381" y="2204864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ᄀ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CFDEC-69F5-4EE6-834C-7D78411116BE}"/>
              </a:ext>
            </a:extLst>
          </p:cNvPr>
          <p:cNvSpPr/>
          <p:nvPr/>
        </p:nvSpPr>
        <p:spPr>
          <a:xfrm>
            <a:off x="1348163" y="2204864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ᄂ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83F42-0501-474A-A6F8-2C7988D8D3BA}"/>
              </a:ext>
            </a:extLst>
          </p:cNvPr>
          <p:cNvSpPr/>
          <p:nvPr/>
        </p:nvSpPr>
        <p:spPr>
          <a:xfrm>
            <a:off x="1920327" y="2231956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ᄃ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BF787-D5C2-4241-8588-50281C322387}"/>
              </a:ext>
            </a:extLst>
          </p:cNvPr>
          <p:cNvSpPr/>
          <p:nvPr/>
        </p:nvSpPr>
        <p:spPr>
          <a:xfrm>
            <a:off x="2500109" y="2231956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ᄅ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9C86E-B370-4B56-A8BF-C6570343D110}"/>
              </a:ext>
            </a:extLst>
          </p:cNvPr>
          <p:cNvSpPr/>
          <p:nvPr/>
        </p:nvSpPr>
        <p:spPr>
          <a:xfrm>
            <a:off x="3087668" y="2231956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ᄆ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A899C-51A6-4966-9A57-66C2FB1D14ED}"/>
              </a:ext>
            </a:extLst>
          </p:cNvPr>
          <p:cNvSpPr/>
          <p:nvPr/>
        </p:nvSpPr>
        <p:spPr>
          <a:xfrm>
            <a:off x="3667641" y="2231956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ᄇ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CC04CC-1366-4532-98CB-FA2900C063A8}"/>
              </a:ext>
            </a:extLst>
          </p:cNvPr>
          <p:cNvSpPr/>
          <p:nvPr/>
        </p:nvSpPr>
        <p:spPr>
          <a:xfrm>
            <a:off x="4224003" y="2237096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ᄉ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15ACA-4A05-427A-8F10-41D804BAD80E}"/>
              </a:ext>
            </a:extLst>
          </p:cNvPr>
          <p:cNvSpPr/>
          <p:nvPr/>
        </p:nvSpPr>
        <p:spPr>
          <a:xfrm>
            <a:off x="4785409" y="2204864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ᄋ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71061-0F15-41C3-9714-22E9B08A1E21}"/>
              </a:ext>
            </a:extLst>
          </p:cNvPr>
          <p:cNvSpPr/>
          <p:nvPr/>
        </p:nvSpPr>
        <p:spPr>
          <a:xfrm>
            <a:off x="5346815" y="2204864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ᄌ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93836-406F-4C83-A562-0BAC00D8E264}"/>
              </a:ext>
            </a:extLst>
          </p:cNvPr>
          <p:cNvSpPr/>
          <p:nvPr/>
        </p:nvSpPr>
        <p:spPr>
          <a:xfrm>
            <a:off x="5932349" y="2204864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ᄎ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36E3D7-77DC-4E3A-BCB8-88C1101C2487}"/>
              </a:ext>
            </a:extLst>
          </p:cNvPr>
          <p:cNvSpPr/>
          <p:nvPr/>
        </p:nvSpPr>
        <p:spPr>
          <a:xfrm>
            <a:off x="6509303" y="2204864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ᄏ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81CCDA-F1EE-4255-9245-47B145EE0848}"/>
              </a:ext>
            </a:extLst>
          </p:cNvPr>
          <p:cNvSpPr/>
          <p:nvPr/>
        </p:nvSpPr>
        <p:spPr>
          <a:xfrm>
            <a:off x="7104887" y="2204864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ᄐ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9A3342-7B06-4CD1-9554-258DA9FA3035}"/>
              </a:ext>
            </a:extLst>
          </p:cNvPr>
          <p:cNvSpPr/>
          <p:nvPr/>
        </p:nvSpPr>
        <p:spPr>
          <a:xfrm>
            <a:off x="7653259" y="2204864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ᄑ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B476EA-E220-4E17-9E19-E60CE2388DFE}"/>
              </a:ext>
            </a:extLst>
          </p:cNvPr>
          <p:cNvSpPr/>
          <p:nvPr/>
        </p:nvSpPr>
        <p:spPr>
          <a:xfrm>
            <a:off x="8201631" y="2204864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ᄒ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B6B898-3B47-4C90-BBCB-A98621491ADA}"/>
              </a:ext>
            </a:extLst>
          </p:cNvPr>
          <p:cNvSpPr/>
          <p:nvPr/>
        </p:nvSpPr>
        <p:spPr>
          <a:xfrm>
            <a:off x="768381" y="2964539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B227D7-74B2-4B27-BEA2-1658F6F2FB4E}"/>
              </a:ext>
            </a:extLst>
          </p:cNvPr>
          <p:cNvSpPr/>
          <p:nvPr/>
        </p:nvSpPr>
        <p:spPr>
          <a:xfrm>
            <a:off x="768381" y="3457784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A535F0-F438-40CF-9975-4CA017BD8497}"/>
              </a:ext>
            </a:extLst>
          </p:cNvPr>
          <p:cNvSpPr/>
          <p:nvPr/>
        </p:nvSpPr>
        <p:spPr>
          <a:xfrm>
            <a:off x="768381" y="400595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8B2821-971D-4431-94DF-D6871EB6F18C}"/>
              </a:ext>
            </a:extLst>
          </p:cNvPr>
          <p:cNvSpPr/>
          <p:nvPr/>
        </p:nvSpPr>
        <p:spPr>
          <a:xfrm>
            <a:off x="768381" y="4541406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7591B4-17BB-4D1C-AEFA-3C76F7BB20B1}"/>
              </a:ext>
            </a:extLst>
          </p:cNvPr>
          <p:cNvSpPr/>
          <p:nvPr/>
        </p:nvSpPr>
        <p:spPr>
          <a:xfrm>
            <a:off x="768381" y="510155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763D1C-8414-45DE-85C8-FF6564FBCB22}"/>
              </a:ext>
            </a:extLst>
          </p:cNvPr>
          <p:cNvSpPr/>
          <p:nvPr/>
        </p:nvSpPr>
        <p:spPr>
          <a:xfrm>
            <a:off x="1338614" y="2964539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26A401-88BB-4E6A-A2F1-2C8B647AC7A3}"/>
              </a:ext>
            </a:extLst>
          </p:cNvPr>
          <p:cNvSpPr/>
          <p:nvPr/>
        </p:nvSpPr>
        <p:spPr>
          <a:xfrm>
            <a:off x="1338614" y="3457784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328BC4-CC28-4167-A231-EF94726FBA59}"/>
              </a:ext>
            </a:extLst>
          </p:cNvPr>
          <p:cNvSpPr/>
          <p:nvPr/>
        </p:nvSpPr>
        <p:spPr>
          <a:xfrm>
            <a:off x="1338614" y="400595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503165-FF18-4331-ACEB-5746CF50F141}"/>
              </a:ext>
            </a:extLst>
          </p:cNvPr>
          <p:cNvSpPr/>
          <p:nvPr/>
        </p:nvSpPr>
        <p:spPr>
          <a:xfrm>
            <a:off x="1338614" y="4541406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C8768E-8FA6-43DF-88C3-FCC14105DB5B}"/>
              </a:ext>
            </a:extLst>
          </p:cNvPr>
          <p:cNvSpPr/>
          <p:nvPr/>
        </p:nvSpPr>
        <p:spPr>
          <a:xfrm>
            <a:off x="1338614" y="510155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EA2F83-7B23-488C-8DB6-57E2555FB3D8}"/>
              </a:ext>
            </a:extLst>
          </p:cNvPr>
          <p:cNvSpPr/>
          <p:nvPr/>
        </p:nvSpPr>
        <p:spPr>
          <a:xfrm>
            <a:off x="1920327" y="299332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875DAC-A90B-4788-9DCA-D89059F86D55}"/>
              </a:ext>
            </a:extLst>
          </p:cNvPr>
          <p:cNvSpPr/>
          <p:nvPr/>
        </p:nvSpPr>
        <p:spPr>
          <a:xfrm>
            <a:off x="1920327" y="3486568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0BFC28-D217-4EEC-98C4-98A2BF6FF3A0}"/>
              </a:ext>
            </a:extLst>
          </p:cNvPr>
          <p:cNvSpPr/>
          <p:nvPr/>
        </p:nvSpPr>
        <p:spPr>
          <a:xfrm>
            <a:off x="1920327" y="403473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822BF5-ED9D-4325-A006-48872E3546B8}"/>
              </a:ext>
            </a:extLst>
          </p:cNvPr>
          <p:cNvSpPr/>
          <p:nvPr/>
        </p:nvSpPr>
        <p:spPr>
          <a:xfrm>
            <a:off x="1920327" y="4570190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A0B811-E34A-4FC1-8071-23880F61FC56}"/>
              </a:ext>
            </a:extLst>
          </p:cNvPr>
          <p:cNvSpPr/>
          <p:nvPr/>
        </p:nvSpPr>
        <p:spPr>
          <a:xfrm>
            <a:off x="1920327" y="513033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B25F98-69F7-48B5-8431-E7E7D018AA35}"/>
              </a:ext>
            </a:extLst>
          </p:cNvPr>
          <p:cNvSpPr/>
          <p:nvPr/>
        </p:nvSpPr>
        <p:spPr>
          <a:xfrm>
            <a:off x="2500109" y="296961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2031F2-713F-4E84-A360-FC80562F858F}"/>
              </a:ext>
            </a:extLst>
          </p:cNvPr>
          <p:cNvSpPr/>
          <p:nvPr/>
        </p:nvSpPr>
        <p:spPr>
          <a:xfrm>
            <a:off x="2500109" y="3462858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647B84-9286-42DD-A636-1B0A782130BA}"/>
              </a:ext>
            </a:extLst>
          </p:cNvPr>
          <p:cNvSpPr/>
          <p:nvPr/>
        </p:nvSpPr>
        <p:spPr>
          <a:xfrm>
            <a:off x="2500109" y="401102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F4CB1F-52A1-4E0F-8077-365CCEDCCFA6}"/>
              </a:ext>
            </a:extLst>
          </p:cNvPr>
          <p:cNvSpPr/>
          <p:nvPr/>
        </p:nvSpPr>
        <p:spPr>
          <a:xfrm>
            <a:off x="2500109" y="4546480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4C8A38-ADC1-4F53-BAB1-B57133BD9066}"/>
              </a:ext>
            </a:extLst>
          </p:cNvPr>
          <p:cNvSpPr/>
          <p:nvPr/>
        </p:nvSpPr>
        <p:spPr>
          <a:xfrm>
            <a:off x="2500109" y="510662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1E914B-B7DE-487C-A90A-5F541E3FD11A}"/>
              </a:ext>
            </a:extLst>
          </p:cNvPr>
          <p:cNvSpPr/>
          <p:nvPr/>
        </p:nvSpPr>
        <p:spPr>
          <a:xfrm>
            <a:off x="3097942" y="299332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10FF70-A4E7-4B60-AC9F-4253D4ECFB7F}"/>
              </a:ext>
            </a:extLst>
          </p:cNvPr>
          <p:cNvSpPr/>
          <p:nvPr/>
        </p:nvSpPr>
        <p:spPr>
          <a:xfrm>
            <a:off x="3097942" y="3486568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18283F-301A-43AA-A714-A2C2D587C9E1}"/>
              </a:ext>
            </a:extLst>
          </p:cNvPr>
          <p:cNvSpPr/>
          <p:nvPr/>
        </p:nvSpPr>
        <p:spPr>
          <a:xfrm>
            <a:off x="3097942" y="403473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AE8E845-D488-41D9-8114-4637C41315D3}"/>
              </a:ext>
            </a:extLst>
          </p:cNvPr>
          <p:cNvSpPr/>
          <p:nvPr/>
        </p:nvSpPr>
        <p:spPr>
          <a:xfrm>
            <a:off x="3097942" y="4570190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196403-6D29-47B4-BF20-29AD043DA696}"/>
              </a:ext>
            </a:extLst>
          </p:cNvPr>
          <p:cNvSpPr/>
          <p:nvPr/>
        </p:nvSpPr>
        <p:spPr>
          <a:xfrm>
            <a:off x="3097942" y="513033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848C3F2-5CE5-40B8-B65E-0BFF9D5F4CDC}"/>
              </a:ext>
            </a:extLst>
          </p:cNvPr>
          <p:cNvSpPr/>
          <p:nvPr/>
        </p:nvSpPr>
        <p:spPr>
          <a:xfrm>
            <a:off x="3661604" y="299332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EBCDE9-02BD-46D7-82C4-4AEF3BA70E75}"/>
              </a:ext>
            </a:extLst>
          </p:cNvPr>
          <p:cNvSpPr/>
          <p:nvPr/>
        </p:nvSpPr>
        <p:spPr>
          <a:xfrm>
            <a:off x="3661604" y="3486568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E12319-40D1-4922-822F-13D5360BC033}"/>
              </a:ext>
            </a:extLst>
          </p:cNvPr>
          <p:cNvSpPr/>
          <p:nvPr/>
        </p:nvSpPr>
        <p:spPr>
          <a:xfrm>
            <a:off x="3661604" y="403473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646193-0187-4B64-B781-43AB0122BF6A}"/>
              </a:ext>
            </a:extLst>
          </p:cNvPr>
          <p:cNvSpPr/>
          <p:nvPr/>
        </p:nvSpPr>
        <p:spPr>
          <a:xfrm>
            <a:off x="3661604" y="4570190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C6D89C1-5004-4814-BE71-2AD1342E7DCB}"/>
              </a:ext>
            </a:extLst>
          </p:cNvPr>
          <p:cNvSpPr/>
          <p:nvPr/>
        </p:nvSpPr>
        <p:spPr>
          <a:xfrm>
            <a:off x="3661604" y="513033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BC4DBC-9536-4A48-9537-BA06A3723715}"/>
              </a:ext>
            </a:extLst>
          </p:cNvPr>
          <p:cNvSpPr/>
          <p:nvPr/>
        </p:nvSpPr>
        <p:spPr>
          <a:xfrm>
            <a:off x="4259437" y="298109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91B1816-32C9-4C93-83BE-1CA952C0A6E8}"/>
              </a:ext>
            </a:extLst>
          </p:cNvPr>
          <p:cNvSpPr/>
          <p:nvPr/>
        </p:nvSpPr>
        <p:spPr>
          <a:xfrm>
            <a:off x="4259437" y="3474338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987F09-B86C-4391-B9AE-06B1A983A5A4}"/>
              </a:ext>
            </a:extLst>
          </p:cNvPr>
          <p:cNvSpPr/>
          <p:nvPr/>
        </p:nvSpPr>
        <p:spPr>
          <a:xfrm>
            <a:off x="4259437" y="402250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3495F0-D849-434C-8127-5F4682D3F91D}"/>
              </a:ext>
            </a:extLst>
          </p:cNvPr>
          <p:cNvSpPr/>
          <p:nvPr/>
        </p:nvSpPr>
        <p:spPr>
          <a:xfrm>
            <a:off x="4259437" y="4557960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98BFD7-E465-4CF0-A7A3-729E421F120A}"/>
              </a:ext>
            </a:extLst>
          </p:cNvPr>
          <p:cNvSpPr/>
          <p:nvPr/>
        </p:nvSpPr>
        <p:spPr>
          <a:xfrm>
            <a:off x="4259437" y="511810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C41B52-84EE-4E58-88D3-22B86A83C281}"/>
              </a:ext>
            </a:extLst>
          </p:cNvPr>
          <p:cNvSpPr/>
          <p:nvPr/>
        </p:nvSpPr>
        <p:spPr>
          <a:xfrm>
            <a:off x="4866532" y="298109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A646A4-DA09-4DC4-A90B-F5B1143A33D9}"/>
              </a:ext>
            </a:extLst>
          </p:cNvPr>
          <p:cNvSpPr/>
          <p:nvPr/>
        </p:nvSpPr>
        <p:spPr>
          <a:xfrm>
            <a:off x="4866532" y="3474338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9F4C3FC-C98B-4EAA-BCBF-28718F0AA6AD}"/>
              </a:ext>
            </a:extLst>
          </p:cNvPr>
          <p:cNvSpPr/>
          <p:nvPr/>
        </p:nvSpPr>
        <p:spPr>
          <a:xfrm>
            <a:off x="4866532" y="402250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2C0448-11AF-437E-9D00-C68161FBFBDB}"/>
              </a:ext>
            </a:extLst>
          </p:cNvPr>
          <p:cNvSpPr/>
          <p:nvPr/>
        </p:nvSpPr>
        <p:spPr>
          <a:xfrm>
            <a:off x="4866532" y="4557960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3910BC9-3FA1-4199-88DD-1CF79DF49BAD}"/>
              </a:ext>
            </a:extLst>
          </p:cNvPr>
          <p:cNvSpPr/>
          <p:nvPr/>
        </p:nvSpPr>
        <p:spPr>
          <a:xfrm>
            <a:off x="4866532" y="511810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3D6850-9165-4E34-9D5B-FEE0FE17AE6B}"/>
              </a:ext>
            </a:extLst>
          </p:cNvPr>
          <p:cNvSpPr/>
          <p:nvPr/>
        </p:nvSpPr>
        <p:spPr>
          <a:xfrm>
            <a:off x="5420932" y="2964539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0869C6C-FD96-4D88-B6F9-905D7323ACD6}"/>
              </a:ext>
            </a:extLst>
          </p:cNvPr>
          <p:cNvSpPr/>
          <p:nvPr/>
        </p:nvSpPr>
        <p:spPr>
          <a:xfrm>
            <a:off x="5420932" y="3457784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9F5F65-2243-4253-8047-C24277FEC1C9}"/>
              </a:ext>
            </a:extLst>
          </p:cNvPr>
          <p:cNvSpPr/>
          <p:nvPr/>
        </p:nvSpPr>
        <p:spPr>
          <a:xfrm>
            <a:off x="5420932" y="400595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05A293-F8C4-4806-BDC5-12CA5D720BBC}"/>
              </a:ext>
            </a:extLst>
          </p:cNvPr>
          <p:cNvSpPr/>
          <p:nvPr/>
        </p:nvSpPr>
        <p:spPr>
          <a:xfrm>
            <a:off x="5420932" y="4541406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CD20A8-FB4A-42CF-83D0-143F3AF9DD06}"/>
              </a:ext>
            </a:extLst>
          </p:cNvPr>
          <p:cNvSpPr/>
          <p:nvPr/>
        </p:nvSpPr>
        <p:spPr>
          <a:xfrm>
            <a:off x="5420932" y="510155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2DFB6F-32B3-4A3A-9618-EA45512B38EC}"/>
              </a:ext>
            </a:extLst>
          </p:cNvPr>
          <p:cNvSpPr/>
          <p:nvPr/>
        </p:nvSpPr>
        <p:spPr>
          <a:xfrm>
            <a:off x="6013309" y="2964539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49E53D-EF50-48B1-9EC0-2CC5686FE32B}"/>
              </a:ext>
            </a:extLst>
          </p:cNvPr>
          <p:cNvSpPr/>
          <p:nvPr/>
        </p:nvSpPr>
        <p:spPr>
          <a:xfrm>
            <a:off x="6013309" y="3457784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BD3400-3DF3-477F-9CC3-2D0CD3FB2A45}"/>
              </a:ext>
            </a:extLst>
          </p:cNvPr>
          <p:cNvSpPr/>
          <p:nvPr/>
        </p:nvSpPr>
        <p:spPr>
          <a:xfrm>
            <a:off x="6013309" y="400595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0F72A98-2DF6-4A38-94CE-CE562B0EA64A}"/>
              </a:ext>
            </a:extLst>
          </p:cNvPr>
          <p:cNvSpPr/>
          <p:nvPr/>
        </p:nvSpPr>
        <p:spPr>
          <a:xfrm>
            <a:off x="6013309" y="4541406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76CB2D1-7D41-437A-ACCB-22FB32918A23}"/>
              </a:ext>
            </a:extLst>
          </p:cNvPr>
          <p:cNvSpPr/>
          <p:nvPr/>
        </p:nvSpPr>
        <p:spPr>
          <a:xfrm>
            <a:off x="6013309" y="510155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F925003-8715-4728-A61E-2E479894C0D2}"/>
              </a:ext>
            </a:extLst>
          </p:cNvPr>
          <p:cNvSpPr/>
          <p:nvPr/>
        </p:nvSpPr>
        <p:spPr>
          <a:xfrm>
            <a:off x="6545986" y="298109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5717491-23F5-49C4-875B-77E11BA29043}"/>
              </a:ext>
            </a:extLst>
          </p:cNvPr>
          <p:cNvSpPr/>
          <p:nvPr/>
        </p:nvSpPr>
        <p:spPr>
          <a:xfrm>
            <a:off x="6545986" y="3474338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0007806-2011-43C3-AA5E-17AF32CFAFCD}"/>
              </a:ext>
            </a:extLst>
          </p:cNvPr>
          <p:cNvSpPr/>
          <p:nvPr/>
        </p:nvSpPr>
        <p:spPr>
          <a:xfrm>
            <a:off x="6545986" y="402250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5553006-0FE5-4AA1-AF56-9DEF50D2C7FB}"/>
              </a:ext>
            </a:extLst>
          </p:cNvPr>
          <p:cNvSpPr/>
          <p:nvPr/>
        </p:nvSpPr>
        <p:spPr>
          <a:xfrm>
            <a:off x="6545986" y="4557960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31FFF1-398F-4692-B6E3-2AD512C10973}"/>
              </a:ext>
            </a:extLst>
          </p:cNvPr>
          <p:cNvSpPr/>
          <p:nvPr/>
        </p:nvSpPr>
        <p:spPr>
          <a:xfrm>
            <a:off x="6545986" y="511810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D45E26C-3598-432C-8034-7E6483E65A98}"/>
              </a:ext>
            </a:extLst>
          </p:cNvPr>
          <p:cNvSpPr/>
          <p:nvPr/>
        </p:nvSpPr>
        <p:spPr>
          <a:xfrm>
            <a:off x="7056423" y="2971898"/>
            <a:ext cx="524951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F771391-AF0B-44AE-A14B-4C109CC3BE5C}"/>
              </a:ext>
            </a:extLst>
          </p:cNvPr>
          <p:cNvSpPr/>
          <p:nvPr/>
        </p:nvSpPr>
        <p:spPr>
          <a:xfrm>
            <a:off x="7056423" y="3465143"/>
            <a:ext cx="524951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6671B61-8B63-4644-B205-2A63EEC520C2}"/>
              </a:ext>
            </a:extLst>
          </p:cNvPr>
          <p:cNvSpPr/>
          <p:nvPr/>
        </p:nvSpPr>
        <p:spPr>
          <a:xfrm>
            <a:off x="7056423" y="4013312"/>
            <a:ext cx="524951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4D48AB-8CFE-407B-89E9-BB5F68801BAD}"/>
              </a:ext>
            </a:extLst>
          </p:cNvPr>
          <p:cNvSpPr/>
          <p:nvPr/>
        </p:nvSpPr>
        <p:spPr>
          <a:xfrm>
            <a:off x="7056423" y="4548765"/>
            <a:ext cx="524951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21AA829-E87B-4B26-B479-FAB54180AE90}"/>
              </a:ext>
            </a:extLst>
          </p:cNvPr>
          <p:cNvSpPr/>
          <p:nvPr/>
        </p:nvSpPr>
        <p:spPr>
          <a:xfrm>
            <a:off x="7056423" y="5108912"/>
            <a:ext cx="524951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0723D1-8AC0-4270-A19C-A9975970C487}"/>
              </a:ext>
            </a:extLst>
          </p:cNvPr>
          <p:cNvSpPr/>
          <p:nvPr/>
        </p:nvSpPr>
        <p:spPr>
          <a:xfrm>
            <a:off x="7653259" y="2971898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46F6BA9-8E77-4DC8-812E-21B0AD916BC5}"/>
              </a:ext>
            </a:extLst>
          </p:cNvPr>
          <p:cNvSpPr/>
          <p:nvPr/>
        </p:nvSpPr>
        <p:spPr>
          <a:xfrm>
            <a:off x="7653259" y="3465143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50ADF51-CE1A-4532-A234-B247545BD8D2}"/>
              </a:ext>
            </a:extLst>
          </p:cNvPr>
          <p:cNvSpPr/>
          <p:nvPr/>
        </p:nvSpPr>
        <p:spPr>
          <a:xfrm>
            <a:off x="7653259" y="4013312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D34137-7530-4F4F-94EB-35ADC2F2EAD2}"/>
              </a:ext>
            </a:extLst>
          </p:cNvPr>
          <p:cNvSpPr/>
          <p:nvPr/>
        </p:nvSpPr>
        <p:spPr>
          <a:xfrm>
            <a:off x="7653259" y="4548765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D60B38-CA60-41A5-9771-B1E505695B66}"/>
              </a:ext>
            </a:extLst>
          </p:cNvPr>
          <p:cNvSpPr/>
          <p:nvPr/>
        </p:nvSpPr>
        <p:spPr>
          <a:xfrm>
            <a:off x="7653259" y="5108912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A9E60F-EBCD-425F-AA92-71B6F64D3111}"/>
              </a:ext>
            </a:extLst>
          </p:cNvPr>
          <p:cNvSpPr/>
          <p:nvPr/>
        </p:nvSpPr>
        <p:spPr>
          <a:xfrm>
            <a:off x="8207916" y="2982017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1</a:t>
            </a:r>
            <a:endParaRPr lang="en-US" sz="3600" b="1" dirty="0">
              <a:solidFill>
                <a:schemeClr val="tx1"/>
              </a:solidFill>
              <a:latin typeface="CreChococookie Marshmallow" panose="02020603020101020101" pitchFamily="18" charset="-127"/>
              <a:ea typeface="CreChococookie Marshmallow" panose="02020603020101020101" pitchFamily="18" charset="-12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22C7F33-C2DA-4D45-BF7B-40C494591FCF}"/>
              </a:ext>
            </a:extLst>
          </p:cNvPr>
          <p:cNvSpPr/>
          <p:nvPr/>
        </p:nvSpPr>
        <p:spPr>
          <a:xfrm>
            <a:off x="8207916" y="3475262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863F588-1372-4543-828A-622F952372ED}"/>
              </a:ext>
            </a:extLst>
          </p:cNvPr>
          <p:cNvSpPr/>
          <p:nvPr/>
        </p:nvSpPr>
        <p:spPr>
          <a:xfrm>
            <a:off x="8207916" y="4023431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2760DF-60E1-4918-9CD8-10B03D6036CA}"/>
              </a:ext>
            </a:extLst>
          </p:cNvPr>
          <p:cNvSpPr/>
          <p:nvPr/>
        </p:nvSpPr>
        <p:spPr>
          <a:xfrm>
            <a:off x="8207916" y="4558884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4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1894BE1-9A85-4C0E-9762-7997851E876A}"/>
              </a:ext>
            </a:extLst>
          </p:cNvPr>
          <p:cNvSpPr/>
          <p:nvPr/>
        </p:nvSpPr>
        <p:spPr>
          <a:xfrm>
            <a:off x="8207916" y="5119031"/>
            <a:ext cx="504056" cy="464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reChococookie Marshmallow" panose="02020603020101020101" pitchFamily="18" charset="-127"/>
                <a:ea typeface="CreChococookie Marshmallow" panose="02020603020101020101" pitchFamily="18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88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 animBg="1"/>
      <p:bldP spid="40" grpId="0" animBg="1"/>
      <p:bldP spid="44" grpId="0" animBg="1"/>
      <p:bldP spid="45" grpId="0" animBg="1"/>
      <p:bldP spid="55" grpId="0" animBg="1"/>
      <p:bldP spid="59" grpId="0" animBg="1"/>
      <p:bldP spid="60" grpId="0" animBg="1"/>
      <p:bldP spid="80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2)</a:t>
            </a:r>
            <a:r>
              <a:rPr lang="ko-KR" altLang="en-US" sz="3600" dirty="0"/>
              <a:t>자기소개 빙고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ko-KR" altLang="en-US" dirty="0"/>
              <a:t>언어교육의 고민과 해결방안</a:t>
            </a:r>
            <a:endParaRPr lang="en-US" altLang="ko-KR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615DC3-5C14-4A7E-BF15-A14AFAAED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90397"/>
              </p:ext>
            </p:extLst>
          </p:nvPr>
        </p:nvGraphicFramePr>
        <p:xfrm>
          <a:off x="1499828" y="1411233"/>
          <a:ext cx="6144344" cy="4742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086">
                  <a:extLst>
                    <a:ext uri="{9D8B030D-6E8A-4147-A177-3AD203B41FA5}">
                      <a16:colId xmlns:a16="http://schemas.microsoft.com/office/drawing/2014/main" val="1504401674"/>
                    </a:ext>
                  </a:extLst>
                </a:gridCol>
                <a:gridCol w="1536086">
                  <a:extLst>
                    <a:ext uri="{9D8B030D-6E8A-4147-A177-3AD203B41FA5}">
                      <a16:colId xmlns:a16="http://schemas.microsoft.com/office/drawing/2014/main" val="1820437628"/>
                    </a:ext>
                  </a:extLst>
                </a:gridCol>
                <a:gridCol w="1536086">
                  <a:extLst>
                    <a:ext uri="{9D8B030D-6E8A-4147-A177-3AD203B41FA5}">
                      <a16:colId xmlns:a16="http://schemas.microsoft.com/office/drawing/2014/main" val="1834670427"/>
                    </a:ext>
                  </a:extLst>
                </a:gridCol>
                <a:gridCol w="1536086">
                  <a:extLst>
                    <a:ext uri="{9D8B030D-6E8A-4147-A177-3AD203B41FA5}">
                      <a16:colId xmlns:a16="http://schemas.microsoft.com/office/drawing/2014/main" val="2065214653"/>
                    </a:ext>
                  </a:extLst>
                </a:gridCol>
              </a:tblGrid>
              <a:tr h="1182291">
                <a:tc>
                  <a:txBody>
                    <a:bodyPr/>
                    <a:lstStyle/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1.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이름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2.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장점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3.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꿈</a:t>
                      </a:r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1.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이름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2.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장점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3.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꿈</a:t>
                      </a:r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1.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이름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2.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장점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3.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꿈</a:t>
                      </a:r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1.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이름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2.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장점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3.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꿈</a:t>
                      </a:r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306093"/>
                  </a:ext>
                </a:extLst>
              </a:tr>
              <a:tr h="1182291">
                <a:tc>
                  <a:txBody>
                    <a:bodyPr/>
                    <a:lstStyle/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1.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이름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2.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장점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3.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꿈</a:t>
                      </a:r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1.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이름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2.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장점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3.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꿈</a:t>
                      </a:r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1.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이름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2.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장점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3.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꿈</a:t>
                      </a:r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1.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이름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2.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장점</a:t>
                      </a:r>
                      <a:endParaRPr lang="en-US" altLang="ko-KR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r>
                        <a:rPr 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3.</a:t>
                      </a:r>
                      <a:r>
                        <a:rPr lang="ko-KR" altLang="en-US" dirty="0">
                          <a:latin typeface="cookie_coco" panose="02000000000000000000" pitchFamily="2" charset="-127"/>
                          <a:ea typeface="cookie_coco" panose="02000000000000000000" pitchFamily="2" charset="-127"/>
                        </a:rPr>
                        <a:t>꿈</a:t>
                      </a:r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  <a:p>
                      <a:endParaRPr lang="en-US" dirty="0">
                        <a:latin typeface="cookie_coco" panose="02000000000000000000" pitchFamily="2" charset="-127"/>
                        <a:ea typeface="cookie_coco" panose="02000000000000000000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113464"/>
                  </a:ext>
                </a:extLst>
              </a:tr>
              <a:tr h="1182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1.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이름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2.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장점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3.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꿈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1.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이름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2.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장점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3.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꿈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1.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이름</a:t>
                      </a:r>
                      <a:endPara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2.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장점</a:t>
                      </a:r>
                      <a:endPara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3.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꿈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1.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이름</a:t>
                      </a:r>
                      <a:endPara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2.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장점</a:t>
                      </a:r>
                      <a:endPara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3.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꿈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58171"/>
                  </a:ext>
                </a:extLst>
              </a:tr>
              <a:tr h="1182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1.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이름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2.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장점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3.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꿈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1.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이름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2.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장점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3.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꿈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1.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이름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2.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장점</a:t>
                      </a:r>
                      <a:endParaRPr kumimoji="0" lang="en-US" altLang="ko-KR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3.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꿈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1.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이름</a:t>
                      </a:r>
                      <a:endPara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2.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장점</a:t>
                      </a:r>
                      <a:endParaRPr kumimoji="0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3.</a:t>
                      </a:r>
                      <a:r>
                        <a:rPr kumimoji="0" lang="ko-KR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okie_coco" panose="02000000000000000000" pitchFamily="2" charset="-127"/>
                          <a:ea typeface="cookie_coco" panose="02000000000000000000" pitchFamily="2" charset="-127"/>
                          <a:cs typeface="+mn-cs"/>
                        </a:rPr>
                        <a:t>꿈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okie_coco" panose="02000000000000000000" pitchFamily="2" charset="-127"/>
                        <a:ea typeface="cookie_coco" panose="02000000000000000000" pitchFamily="2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9854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6CE974-8BC6-419F-BDBC-130F75EA4AC9}"/>
              </a:ext>
            </a:extLst>
          </p:cNvPr>
          <p:cNvSpPr/>
          <p:nvPr/>
        </p:nvSpPr>
        <p:spPr>
          <a:xfrm>
            <a:off x="2123728" y="5517232"/>
            <a:ext cx="504056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28010-4EAA-486C-B7D8-793A3F3684D6}"/>
              </a:ext>
            </a:extLst>
          </p:cNvPr>
          <p:cNvSpPr/>
          <p:nvPr/>
        </p:nvSpPr>
        <p:spPr>
          <a:xfrm rot="19136144">
            <a:off x="1384497" y="3686265"/>
            <a:ext cx="584277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658C5-23EB-4362-A0F1-2B59045BDFB8}"/>
              </a:ext>
            </a:extLst>
          </p:cNvPr>
          <p:cNvSpPr/>
          <p:nvPr/>
        </p:nvSpPr>
        <p:spPr>
          <a:xfrm rot="16200000">
            <a:off x="108665" y="3523228"/>
            <a:ext cx="403372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" y="817491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3)</a:t>
            </a:r>
            <a:r>
              <a:rPr lang="ko-KR" altLang="en-US" sz="3600" dirty="0"/>
              <a:t>메모리 게임</a:t>
            </a:r>
            <a:r>
              <a:rPr lang="en-US" altLang="ko-KR" sz="3600" dirty="0"/>
              <a:t> (</a:t>
            </a:r>
            <a:r>
              <a:rPr lang="ko-KR" altLang="en-US" sz="3600" dirty="0"/>
              <a:t>단어</a:t>
            </a:r>
            <a:r>
              <a:rPr lang="en-US" altLang="ko-KR" sz="3600" dirty="0"/>
              <a:t>/</a:t>
            </a:r>
            <a:r>
              <a:rPr lang="ko-KR" altLang="en-US" sz="3600" dirty="0"/>
              <a:t>문장</a:t>
            </a:r>
            <a:r>
              <a:rPr lang="en-US" altLang="ko-KR" sz="3600" dirty="0"/>
              <a:t>/…)</a:t>
            </a:r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ko-KR" altLang="en-US" dirty="0"/>
              <a:t>언어교육의 고민과 해결방안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002A43EE-D381-421D-85DA-6B9916F01A61}"/>
              </a:ext>
            </a:extLst>
          </p:cNvPr>
          <p:cNvSpPr/>
          <p:nvPr/>
        </p:nvSpPr>
        <p:spPr>
          <a:xfrm>
            <a:off x="755576" y="1700808"/>
            <a:ext cx="7704856" cy="4104456"/>
          </a:xfrm>
          <a:prstGeom prst="horizontalScroll">
            <a:avLst/>
          </a:prstGeom>
          <a:solidFill>
            <a:srgbClr val="789F9C"/>
          </a:solidFill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E5D76-B80B-4E1B-A197-41259D24F52C}"/>
              </a:ext>
            </a:extLst>
          </p:cNvPr>
          <p:cNvSpPr txBox="1"/>
          <p:nvPr/>
        </p:nvSpPr>
        <p:spPr>
          <a:xfrm rot="1993397">
            <a:off x="1835481" y="2688813"/>
            <a:ext cx="189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70C0"/>
                </a:solidFill>
              </a:rPr>
              <a:t>선생님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1B8B9-27E1-43FB-AD92-A8C235601EBA}"/>
              </a:ext>
            </a:extLst>
          </p:cNvPr>
          <p:cNvSpPr txBox="1"/>
          <p:nvPr/>
        </p:nvSpPr>
        <p:spPr>
          <a:xfrm rot="19862587">
            <a:off x="6751027" y="27367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C00000"/>
                </a:solidFill>
              </a:rPr>
              <a:t>의사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93D81-809A-4047-9E95-FC52627258A9}"/>
              </a:ext>
            </a:extLst>
          </p:cNvPr>
          <p:cNvSpPr txBox="1"/>
          <p:nvPr/>
        </p:nvSpPr>
        <p:spPr>
          <a:xfrm rot="1149179">
            <a:off x="5012014" y="2710870"/>
            <a:ext cx="218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4">
                    <a:lumMod val="50000"/>
                  </a:schemeClr>
                </a:solidFill>
              </a:rPr>
              <a:t>디자이너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69A08-CF4A-414E-8568-A05B48F90606}"/>
              </a:ext>
            </a:extLst>
          </p:cNvPr>
          <p:cNvSpPr txBox="1"/>
          <p:nvPr/>
        </p:nvSpPr>
        <p:spPr>
          <a:xfrm rot="10525817">
            <a:off x="6287455" y="4555711"/>
            <a:ext cx="175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2060"/>
                </a:solidFill>
              </a:rPr>
              <a:t>대통령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3C317-6C50-4344-8C22-7C5C43F14743}"/>
              </a:ext>
            </a:extLst>
          </p:cNvPr>
          <p:cNvSpPr txBox="1"/>
          <p:nvPr/>
        </p:nvSpPr>
        <p:spPr>
          <a:xfrm rot="16200000">
            <a:off x="866908" y="3825753"/>
            <a:ext cx="174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</a:rPr>
              <a:t>변호사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8C56C-FDF4-4645-9027-1BED498BBD28}"/>
              </a:ext>
            </a:extLst>
          </p:cNvPr>
          <p:cNvSpPr txBox="1"/>
          <p:nvPr/>
        </p:nvSpPr>
        <p:spPr>
          <a:xfrm rot="14876043">
            <a:off x="3691329" y="3980513"/>
            <a:ext cx="1891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chemeClr val="accent2">
                    <a:lumMod val="75000"/>
                  </a:schemeClr>
                </a:solidFill>
              </a:rPr>
              <a:t>간호사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A1C893-7C82-4711-B76E-F97A04629420}"/>
              </a:ext>
            </a:extLst>
          </p:cNvPr>
          <p:cNvSpPr txBox="1"/>
          <p:nvPr/>
        </p:nvSpPr>
        <p:spPr>
          <a:xfrm rot="21289516">
            <a:off x="2706666" y="4608961"/>
            <a:ext cx="174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</a:rPr>
              <a:t>소방관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A7193-2DDD-4086-B8DC-15E02D8177B5}"/>
              </a:ext>
            </a:extLst>
          </p:cNvPr>
          <p:cNvSpPr txBox="1"/>
          <p:nvPr/>
        </p:nvSpPr>
        <p:spPr>
          <a:xfrm>
            <a:off x="3164518" y="2414118"/>
            <a:ext cx="140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rgbClr val="C00000"/>
                </a:solidFill>
              </a:rPr>
              <a:t>회사원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0F87DC-F07F-43B8-B916-9A60542C3246}"/>
              </a:ext>
            </a:extLst>
          </p:cNvPr>
          <p:cNvSpPr txBox="1"/>
          <p:nvPr/>
        </p:nvSpPr>
        <p:spPr>
          <a:xfrm rot="21316026">
            <a:off x="5165620" y="3763341"/>
            <a:ext cx="175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2060"/>
                </a:solidFill>
              </a:rPr>
              <a:t>과학자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D2A81-64F0-456C-90AF-B0398A78DA00}"/>
              </a:ext>
            </a:extLst>
          </p:cNvPr>
          <p:cNvSpPr txBox="1"/>
          <p:nvPr/>
        </p:nvSpPr>
        <p:spPr>
          <a:xfrm rot="1104633">
            <a:off x="6535693" y="3605491"/>
            <a:ext cx="174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</a:rPr>
              <a:t>요리사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87623-F9A3-4826-B8EA-227281365D00}"/>
              </a:ext>
            </a:extLst>
          </p:cNvPr>
          <p:cNvSpPr txBox="1"/>
          <p:nvPr/>
        </p:nvSpPr>
        <p:spPr>
          <a:xfrm rot="19862587">
            <a:off x="2112228" y="401201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</a:rPr>
              <a:t>목사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40B661-3335-4AE9-A56B-C4077E08A765}"/>
              </a:ext>
            </a:extLst>
          </p:cNvPr>
          <p:cNvSpPr txBox="1"/>
          <p:nvPr/>
        </p:nvSpPr>
        <p:spPr>
          <a:xfrm>
            <a:off x="2814233" y="3341826"/>
            <a:ext cx="218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4">
                    <a:lumMod val="50000"/>
                  </a:schemeClr>
                </a:solidFill>
              </a:rPr>
              <a:t>건축가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FF88-9D04-4B16-9625-51DA4DB1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" y="817491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/>
              <a:t>3)</a:t>
            </a:r>
            <a:r>
              <a:rPr lang="ko-KR" altLang="en-US" sz="3600" dirty="0"/>
              <a:t>메모리 게임</a:t>
            </a:r>
            <a:r>
              <a:rPr lang="en-US" altLang="ko-KR" sz="3600" dirty="0"/>
              <a:t> (</a:t>
            </a:r>
            <a:r>
              <a:rPr lang="ko-KR" altLang="en-US" sz="3600" dirty="0"/>
              <a:t>단어</a:t>
            </a:r>
            <a:r>
              <a:rPr lang="en-US" altLang="ko-KR" sz="3600" dirty="0"/>
              <a:t>/</a:t>
            </a:r>
            <a:r>
              <a:rPr lang="ko-KR" altLang="en-US" sz="3600" dirty="0"/>
              <a:t>문장</a:t>
            </a:r>
            <a:r>
              <a:rPr lang="en-US" altLang="ko-KR" sz="3600" dirty="0"/>
              <a:t>/…)-</a:t>
            </a:r>
            <a:r>
              <a:rPr lang="ko-KR" altLang="en-US" sz="3600" dirty="0"/>
              <a:t>수준별 가능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66683-F285-40C2-A265-D35F92FA8B85}"/>
              </a:ext>
            </a:extLst>
          </p:cNvPr>
          <p:cNvSpPr txBox="1"/>
          <p:nvPr/>
        </p:nvSpPr>
        <p:spPr>
          <a:xfrm>
            <a:off x="179512" y="9128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ko-KR" altLang="en-US" dirty="0"/>
              <a:t>언어교육의 고민과 해결방안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002A43EE-D381-421D-85DA-6B9916F01A61}"/>
              </a:ext>
            </a:extLst>
          </p:cNvPr>
          <p:cNvSpPr/>
          <p:nvPr/>
        </p:nvSpPr>
        <p:spPr>
          <a:xfrm>
            <a:off x="755576" y="1052736"/>
            <a:ext cx="7704856" cy="4104456"/>
          </a:xfrm>
          <a:prstGeom prst="horizontalScroll">
            <a:avLst/>
          </a:prstGeom>
          <a:solidFill>
            <a:srgbClr val="789F9C"/>
          </a:solidFill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E5D76-B80B-4E1B-A197-41259D24F52C}"/>
              </a:ext>
            </a:extLst>
          </p:cNvPr>
          <p:cNvSpPr txBox="1"/>
          <p:nvPr/>
        </p:nvSpPr>
        <p:spPr>
          <a:xfrm>
            <a:off x="3153936" y="2417139"/>
            <a:ext cx="387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solidFill>
                  <a:schemeClr val="bg1"/>
                </a:solidFill>
              </a:rPr>
              <a:t>다음 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C08FB0-9760-4DDF-8AFD-292100F355AE}"/>
              </a:ext>
            </a:extLst>
          </p:cNvPr>
          <p:cNvSpPr txBox="1"/>
          <p:nvPr/>
        </p:nvSpPr>
        <p:spPr>
          <a:xfrm>
            <a:off x="2455468" y="2531838"/>
            <a:ext cx="387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solidFill>
                  <a:schemeClr val="bg1"/>
                </a:solidFill>
              </a:rPr>
              <a:t>토요일에 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F7D7A0-76C0-4696-9DED-636877117A5F}"/>
              </a:ext>
            </a:extLst>
          </p:cNvPr>
          <p:cNvSpPr txBox="1"/>
          <p:nvPr/>
        </p:nvSpPr>
        <p:spPr>
          <a:xfrm>
            <a:off x="3153567" y="2383330"/>
            <a:ext cx="387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solidFill>
                  <a:schemeClr val="bg1"/>
                </a:solidFill>
              </a:rPr>
              <a:t>할  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88B4B-08FB-4407-B4F1-7386A287C26D}"/>
              </a:ext>
            </a:extLst>
          </p:cNvPr>
          <p:cNvSpPr txBox="1"/>
          <p:nvPr/>
        </p:nvSpPr>
        <p:spPr>
          <a:xfrm>
            <a:off x="3802547" y="2437752"/>
            <a:ext cx="387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solidFill>
                  <a:schemeClr val="bg1"/>
                </a:solidFill>
              </a:rPr>
              <a:t>뭐 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7BAFCC-74D4-4A44-A7C1-658DC82C0C8B}"/>
              </a:ext>
            </a:extLst>
          </p:cNvPr>
          <p:cNvSpPr txBox="1"/>
          <p:nvPr/>
        </p:nvSpPr>
        <p:spPr>
          <a:xfrm>
            <a:off x="3825767" y="2343261"/>
            <a:ext cx="387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solidFill>
                  <a:schemeClr val="bg1"/>
                </a:solidFill>
              </a:rPr>
              <a:t>주 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AF4039-61E9-4BF5-939E-79A4DF575C95}"/>
              </a:ext>
            </a:extLst>
          </p:cNvPr>
          <p:cNvSpPr txBox="1"/>
          <p:nvPr/>
        </p:nvSpPr>
        <p:spPr>
          <a:xfrm>
            <a:off x="3165546" y="2700139"/>
            <a:ext cx="387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>
                <a:solidFill>
                  <a:schemeClr val="bg1"/>
                </a:solidFill>
              </a:rPr>
              <a:t>거예요</a:t>
            </a:r>
            <a:r>
              <a:rPr lang="en-US" altLang="ko-KR" sz="7200" b="1" dirty="0">
                <a:solidFill>
                  <a:schemeClr val="bg1"/>
                </a:solidFill>
              </a:rPr>
              <a:t>?</a:t>
            </a:r>
            <a:r>
              <a:rPr lang="ko-KR" altLang="en-US" sz="7200" b="1" dirty="0">
                <a:solidFill>
                  <a:schemeClr val="bg1"/>
                </a:solidFill>
              </a:rPr>
              <a:t> 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9673341-1B26-4772-9A3B-DAECB0A32154}"/>
              </a:ext>
            </a:extLst>
          </p:cNvPr>
          <p:cNvSpPr/>
          <p:nvPr/>
        </p:nvSpPr>
        <p:spPr>
          <a:xfrm>
            <a:off x="861885" y="5303996"/>
            <a:ext cx="864096" cy="661718"/>
          </a:xfrm>
          <a:prstGeom prst="rightArrow">
            <a:avLst/>
          </a:prstGeom>
          <a:solidFill>
            <a:srgbClr val="B49368"/>
          </a:solidFill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cookie_coco" panose="02000000000000000000" pitchFamily="2" charset="-127"/>
              <a:ea typeface="cookie_coco" panose="02000000000000000000" pitchFamily="2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C36FB6-24D4-466A-AE56-C6733A3D139C}"/>
              </a:ext>
            </a:extLst>
          </p:cNvPr>
          <p:cNvSpPr/>
          <p:nvPr/>
        </p:nvSpPr>
        <p:spPr>
          <a:xfrm>
            <a:off x="2043332" y="5157192"/>
            <a:ext cx="6365771" cy="1021758"/>
          </a:xfrm>
          <a:prstGeom prst="rect">
            <a:avLst/>
          </a:prstGeom>
          <a:solidFill>
            <a:srgbClr val="B4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atin typeface="cookie_coco" panose="02000000000000000000" pitchFamily="2" charset="-127"/>
                <a:ea typeface="cookie_coco" panose="02000000000000000000" pitchFamily="2" charset="-127"/>
              </a:rPr>
              <a:t>다음 주 토요일에 뭐 할 거예요</a:t>
            </a:r>
            <a:r>
              <a:rPr lang="en-US" altLang="ko-KR" sz="3200" dirty="0">
                <a:latin typeface="cookie_coco" panose="02000000000000000000" pitchFamily="2" charset="-127"/>
                <a:ea typeface="cookie_coco" panose="02000000000000000000" pitchFamily="2" charset="-127"/>
              </a:rPr>
              <a:t>?</a:t>
            </a:r>
            <a:endParaRPr lang="en-US" sz="3200" dirty="0">
              <a:latin typeface="cookie_coco" panose="02000000000000000000" pitchFamily="2" charset="-127"/>
              <a:ea typeface="cookie_coco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59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" grpId="0" animBg="1"/>
      <p:bldP spid="2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444</TotalTime>
  <Words>1217</Words>
  <Application>Microsoft Office PowerPoint</Application>
  <PresentationFormat>On-screen Show (4:3)</PresentationFormat>
  <Paragraphs>368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맑은 고딕</vt:lpstr>
      <vt:lpstr>Yj CHMSOOT Bold</vt:lpstr>
      <vt:lpstr>GF_EyePrince_12px</vt:lpstr>
      <vt:lpstr>Yoon Loveletter</vt:lpstr>
      <vt:lpstr>J강아지 M_TT</vt:lpstr>
      <vt:lpstr>365쉬는시간</vt:lpstr>
      <vt:lpstr>Arial</vt:lpstr>
      <vt:lpstr>cookie_coco</vt:lpstr>
      <vt:lpstr>CreChococookie Marshmallow</vt:lpstr>
      <vt:lpstr>SJ아이스베이비</vt:lpstr>
      <vt:lpstr>HCR Dotum</vt:lpstr>
      <vt:lpstr>Office 테마</vt:lpstr>
      <vt:lpstr>차례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이해중심 교육과정 백워드 설계 </vt:lpstr>
      <vt:lpstr>PowerPoint Presentation</vt:lpstr>
      <vt:lpstr>PowerPoint Presentation</vt:lpstr>
      <vt:lpstr>溫故知新</vt:lpstr>
      <vt:lpstr>PowerPoint Presentation</vt:lpstr>
      <vt:lpstr>溫故知新 박람회</vt:lpstr>
      <vt:lpstr>평가 기준</vt:lpstr>
      <vt:lpstr>PowerPoint Presentation</vt:lpstr>
      <vt:lpstr>3-1 재외동포를 위한 한국어 교재 5단원</vt:lpstr>
      <vt:lpstr>일기쓰기</vt:lpstr>
      <vt:lpstr>독서교육</vt:lpstr>
      <vt:lpstr>질의응답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3학년 전문적 학습 공동체</dc:title>
  <dc:creator>user</dc:creator>
  <cp:lastModifiedBy>Alex Sonu</cp:lastModifiedBy>
  <cp:revision>42</cp:revision>
  <cp:lastPrinted>2018-10-25T18:46:07Z</cp:lastPrinted>
  <dcterms:created xsi:type="dcterms:W3CDTF">2017-07-10T07:19:40Z</dcterms:created>
  <dcterms:modified xsi:type="dcterms:W3CDTF">2018-10-25T18:47:30Z</dcterms:modified>
</cp:coreProperties>
</file>